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78" r:id="rId6"/>
    <p:sldId id="279" r:id="rId7"/>
    <p:sldId id="287" r:id="rId8"/>
    <p:sldId id="280" r:id="rId9"/>
    <p:sldId id="286" r:id="rId10"/>
    <p:sldId id="281" r:id="rId11"/>
    <p:sldId id="264" r:id="rId12"/>
    <p:sldId id="262" r:id="rId13"/>
    <p:sldId id="260" r:id="rId14"/>
    <p:sldId id="261" r:id="rId15"/>
    <p:sldId id="288" r:id="rId16"/>
    <p:sldId id="263" r:id="rId17"/>
    <p:sldId id="269" r:id="rId18"/>
    <p:sldId id="265" r:id="rId19"/>
    <p:sldId id="266" r:id="rId20"/>
    <p:sldId id="270" r:id="rId21"/>
    <p:sldId id="277" r:id="rId22"/>
    <p:sldId id="271" r:id="rId23"/>
    <p:sldId id="272" r:id="rId24"/>
    <p:sldId id="267" r:id="rId25"/>
    <p:sldId id="285" r:id="rId26"/>
    <p:sldId id="275" r:id="rId27"/>
    <p:sldId id="268"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2"/>
    <p:restoredTop sz="90692"/>
  </p:normalViewPr>
  <p:slideViewPr>
    <p:cSldViewPr snapToGrid="0">
      <p:cViewPr varScale="1">
        <p:scale>
          <a:sx n="94" d="100"/>
          <a:sy n="94" d="100"/>
        </p:scale>
        <p:origin x="1624"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4C9859-1EF1-2249-89CF-F4A315823D42}" type="datetimeFigureOut">
              <a:rPr lang="en-US" smtClean="0"/>
              <a:t>8/7/24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4B848F-6AFC-E443-99FB-B661E22FB177}" type="slidenum">
              <a:rPr lang="en-US" smtClean="0"/>
              <a:t>‹#›</a:t>
            </a:fld>
            <a:endParaRPr lang="en-US"/>
          </a:p>
        </p:txBody>
      </p:sp>
    </p:spTree>
    <p:extLst>
      <p:ext uri="{BB962C8B-B14F-4D97-AF65-F5344CB8AC3E}">
        <p14:creationId xmlns:p14="http://schemas.microsoft.com/office/powerpoint/2010/main" val="3207465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Thank you for the introduction! Hi everyone. My name is </a:t>
            </a:r>
            <a:r>
              <a:rPr lang="en-US" sz="1800" b="0" i="0" u="none" strike="noStrike" dirty="0" err="1">
                <a:solidFill>
                  <a:srgbClr val="000000"/>
                </a:solidFill>
                <a:effectLst/>
                <a:latin typeface="Arial" panose="020B0604020202020204" pitchFamily="34" charset="0"/>
              </a:rPr>
              <a:t>Yunqi</a:t>
            </a:r>
            <a:r>
              <a:rPr lang="en-US" sz="1800" b="0" i="0" u="none" strike="noStrike" dirty="0">
                <a:solidFill>
                  <a:srgbClr val="000000"/>
                </a:solidFill>
                <a:effectLst/>
                <a:latin typeface="Arial" panose="020B0604020202020204" pitchFamily="34" charset="0"/>
              </a:rPr>
              <a:t>. I am a fourth year PhD student at the Ohio State University. Today I would like to present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an algorithm that adapts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for the decentralized web.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was previously published in Financial Cryptography and Data Security 2023. This work was done by me and my PhD advisor Professor </a:t>
            </a:r>
            <a:r>
              <a:rPr lang="en-US" sz="1800" b="0" i="0" u="none" strike="noStrike" dirty="0" err="1">
                <a:solidFill>
                  <a:srgbClr val="000000"/>
                </a:solidFill>
                <a:effectLst/>
                <a:latin typeface="Arial" panose="020B0604020202020204" pitchFamily="34" charset="0"/>
              </a:rPr>
              <a:t>Shaileshh</a:t>
            </a:r>
            <a:r>
              <a:rPr lang="en-US" sz="1800" b="0" i="0" u="none" strike="noStrike" dirty="0">
                <a:solidFill>
                  <a:srgbClr val="000000"/>
                </a:solidFill>
                <a:effectLst/>
                <a:latin typeface="Arial" panose="020B0604020202020204" pitchFamily="34" charset="0"/>
              </a:rPr>
              <a:t> Bojja </a:t>
            </a:r>
            <a:r>
              <a:rPr lang="en-US" sz="1800" b="0" i="0" u="none" strike="noStrike" dirty="0" err="1">
                <a:solidFill>
                  <a:srgbClr val="000000"/>
                </a:solidFill>
                <a:effectLst/>
                <a:latin typeface="Arial" panose="020B0604020202020204" pitchFamily="34" charset="0"/>
              </a:rPr>
              <a:t>Venkatakrishnan</a:t>
            </a:r>
            <a:r>
              <a:rPr lang="en-US" sz="1800" b="0" i="0" u="none" strike="noStrike" dirty="0">
                <a:solidFill>
                  <a:srgbClr val="000000"/>
                </a:solidFill>
                <a:effectLst/>
                <a:latin typeface="Arial" panose="020B0604020202020204" pitchFamily="34" charset="0"/>
              </a:rPr>
              <a:t> at Ohio State.</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a:t>
            </a:fld>
            <a:endParaRPr lang="en-US"/>
          </a:p>
        </p:txBody>
      </p:sp>
    </p:spTree>
    <p:extLst>
      <p:ext uri="{BB962C8B-B14F-4D97-AF65-F5344CB8AC3E}">
        <p14:creationId xmlns:p14="http://schemas.microsoft.com/office/powerpoint/2010/main" val="94402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a node has a limited routing table. You are only allowed to store the information of a handful of nodes. How do you make the decision of whom to include in your routing table? We think this question is extremely important, and we would like to answer the question with the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protocol. The objective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to configure nodes’ routing tables such that lookup latencies are minimized and the network is secure against attacks.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10</a:t>
            </a:fld>
            <a:endParaRPr lang="en-US"/>
          </a:p>
        </p:txBody>
      </p:sp>
    </p:spTree>
    <p:extLst>
      <p:ext uri="{BB962C8B-B14F-4D97-AF65-F5344CB8AC3E}">
        <p14:creationId xmlns:p14="http://schemas.microsoft.com/office/powerpoint/2010/main" val="334115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this slide, we summarize the key points and contributions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the first effort to accelerate distributed hash tables using a data-driven approach.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automatically adapts to heterogeneity and dynamism in p2p networks.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inspired by the multi-armed bandit problem, and it utilizes the exploration-exploitation strategy. Last but not least,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completely decentralized and robust against sybil attacks. In our evaluation, we find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achieving 15-50% lower lookup latencies when compared with state-of-the-art baselines. To sum up the algorithm,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nodes measure lookup latencies and use them to find the most suitable peer configuration for themselves.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11</a:t>
            </a:fld>
            <a:endParaRPr lang="en-US"/>
          </a:p>
        </p:txBody>
      </p:sp>
    </p:spTree>
    <p:extLst>
      <p:ext uri="{BB962C8B-B14F-4D97-AF65-F5344CB8AC3E}">
        <p14:creationId xmlns:p14="http://schemas.microsoft.com/office/powerpoint/2010/main" val="814584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Researchers have made extensive efforts to speed up the performance of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and other DHT protocols. There are a bunch of papers focused on location awareness. The most noticeable ones are probably proximity routing and proximity neighbor selection. In proximity routing, nodes populate their routing tables just like the vanilla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protocol, but route messages based on neighbor proximity. In proximity neighbor selection, nodes populate their routing tables based on node proximity, but route messages just like the vanilla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protocol. There are also parallel lookups, in which nodes speed up lookups by sending multiple copies of lookup requests to its neighbors. When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first came out in 2002, it focused on iterative routing, in which the message initiator personally talks to all the nodes on the path. Then there was a paper called R/</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that presents recursive routing in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Today most applications that use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use recursive routing since it is more efficient. We also have caching, in which nodes cache the popular items in the hope of minimizing future lookup time. These efforts were inspiring, but they didn’t solve the problem. They are either inefficient or insecure.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12</a:t>
            </a:fld>
            <a:endParaRPr lang="en-US"/>
          </a:p>
        </p:txBody>
      </p:sp>
    </p:spTree>
    <p:extLst>
      <p:ext uri="{BB962C8B-B14F-4D97-AF65-F5344CB8AC3E}">
        <p14:creationId xmlns:p14="http://schemas.microsoft.com/office/powerpoint/2010/main" val="420088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Before we get into the details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let’s take a closer look at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DHT. When a node joins the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network, it is assigned a 128 bit pseudo random node ID. To route messages, you have a routing table, and the routing table is divided into sub-tables called k-buckets. The k-buckets store data like node ID, IP address, and port information. In this toy example, suppose you have a node with node ID 1101. The number of k-buckets is determined by the node ID length. In this example, you will have four k-buckets. You can store at most k neighbors in one k-bucket, and k is determined by the system. For your </a:t>
            </a:r>
            <a:r>
              <a:rPr lang="en-US" sz="1800" b="0" i="0" u="none" strike="noStrike" dirty="0" err="1">
                <a:solidFill>
                  <a:srgbClr val="000000"/>
                </a:solidFill>
                <a:effectLst/>
                <a:latin typeface="Arial" panose="020B0604020202020204" pitchFamily="34" charset="0"/>
              </a:rPr>
              <a:t>i-th</a:t>
            </a:r>
            <a:r>
              <a:rPr lang="en-US" sz="1800" b="0" i="0" u="none" strike="noStrike" dirty="0">
                <a:solidFill>
                  <a:srgbClr val="000000"/>
                </a:solidFill>
                <a:effectLst/>
                <a:latin typeface="Arial" panose="020B0604020202020204" pitchFamily="34" charset="0"/>
              </a:rPr>
              <a:t> k-bucket, you store neighbors whose node IDs share the first i-1 bits with the node ID of your own, however the </a:t>
            </a:r>
            <a:r>
              <a:rPr lang="en-US" sz="1800" b="0" i="0" u="none" strike="noStrike" dirty="0" err="1">
                <a:solidFill>
                  <a:srgbClr val="000000"/>
                </a:solidFill>
                <a:effectLst/>
                <a:latin typeface="Arial" panose="020B0604020202020204" pitchFamily="34" charset="0"/>
              </a:rPr>
              <a:t>i-th</a:t>
            </a:r>
            <a:r>
              <a:rPr lang="en-US" sz="1800" b="0" i="0" u="none" strike="noStrike" dirty="0">
                <a:solidFill>
                  <a:srgbClr val="000000"/>
                </a:solidFill>
                <a:effectLst/>
                <a:latin typeface="Arial" panose="020B0604020202020204" pitchFamily="34" charset="0"/>
              </a:rPr>
              <a:t> bit of their node IDs should be different with that of your own. For example, in your first k-bucket, you store nodes whose node ID starts with 0. In your second k-bucket, you store nodes whose node ID starts with 10. Note that you will have fewer than k items in your last few k-buckets.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13</a:t>
            </a:fld>
            <a:endParaRPr lang="en-US"/>
          </a:p>
        </p:txBody>
      </p:sp>
    </p:spTree>
    <p:extLst>
      <p:ext uri="{BB962C8B-B14F-4D97-AF65-F5344CB8AC3E}">
        <p14:creationId xmlns:p14="http://schemas.microsoft.com/office/powerpoint/2010/main" val="3498768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the IPFS example, we mentioned that you will need to find nodes with specific node IDs. In this toy example, we discuss how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achieves lookup. Again we have a node with ID 1101, and we would like to look up 0101. Since our target has node ID starts with 0, we will look into our first k-bucket. Then, within the first k-bucket, we find the node whose ID shares the longest prefix with our target node ID, which is node 0110. Then we talk to node 0110, asking it to do the same thing for us. We repeat the process until we find our target node. In our toy example, we find the target node in only two hops.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14</a:t>
            </a:fld>
            <a:endParaRPr lang="en-US"/>
          </a:p>
        </p:txBody>
      </p:sp>
    </p:spTree>
    <p:extLst>
      <p:ext uri="{BB962C8B-B14F-4D97-AF65-F5344CB8AC3E}">
        <p14:creationId xmlns:p14="http://schemas.microsoft.com/office/powerpoint/2010/main" val="1821561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inspired by the multi-armed bandit problem. Suppose you are in a casino in Las Vegas, there are a bunch of slot machines in front of you and you have a limited number of tokens. You want to make smart decisions on two things such that you get as much money as possible. The two things are: which machines to play with and when to play with them. In a classic reinforcement learning model, you have the agent and the environment, the agent takes actions which change the environment and receives rewards from the environment. We can map all the things to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The nodes configure their routing tables. The routing table configurations affect the entire network. The nodes then get latencies for their latest lookups. Everything seems ok. However, there is a big issue. There could be a huge number of nodes in the network, which means the action space for the agent is huge. How do we fix that?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15</a:t>
            </a:fld>
            <a:endParaRPr lang="en-US"/>
          </a:p>
        </p:txBody>
      </p:sp>
    </p:spTree>
    <p:extLst>
      <p:ext uri="{BB962C8B-B14F-4D97-AF65-F5344CB8AC3E}">
        <p14:creationId xmlns:p14="http://schemas.microsoft.com/office/powerpoint/2010/main" val="2180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answer is actually quite straightforward. In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we treat each k-bucket as a subspace, and we treat each subspace as an independent problem. For the toy example we mentioned before, since we have four k-buckets, we have four subspaces and hence four independent problems.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16</a:t>
            </a:fld>
            <a:endParaRPr lang="en-US"/>
          </a:p>
        </p:txBody>
      </p:sp>
    </p:spTree>
    <p:extLst>
      <p:ext uri="{BB962C8B-B14F-4D97-AF65-F5344CB8AC3E}">
        <p14:creationId xmlns:p14="http://schemas.microsoft.com/office/powerpoint/2010/main" val="179056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Here we delve into the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algorithm. At first, a k-bucket stores a list of candidate peers. In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 decision is made after a certain number of queries are routed in this bucket, and we define the time between decisions as an epoch. At the end of an epoch, if the next epoch is an exploitation epoch, we run the epoch with current peer configuration or previous peer configuration if it has a better score. If the next epoch is an exploration epoch, we replace the worst scored peer with a random peer from the candidate list. During the process, we keep track of the bucket score of the current and the previous epoch. Now, you may have three questions. One is how do you know whether the next epoch is exploitation or exploration? The answer is that we have a user-defined epsilon parameter. Users can adjust the frequency of exploitation and exploration by themselves. Then you probably want to ask what the score is. Score basically captures the promptness of receiving a response for a query. Finally, how do we get the list of candidate peers? Well, when there are queries initiated or routed through the k-bucket, we store the unknown peers to our candidate peer list.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17</a:t>
            </a:fld>
            <a:endParaRPr lang="en-US"/>
          </a:p>
        </p:txBody>
      </p:sp>
    </p:spTree>
    <p:extLst>
      <p:ext uri="{BB962C8B-B14F-4D97-AF65-F5344CB8AC3E}">
        <p14:creationId xmlns:p14="http://schemas.microsoft.com/office/powerpoint/2010/main" val="2860479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that we know the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algorithm. Let’s take a look at a toy example of how learning works. We focus on the </a:t>
            </a:r>
            <a:r>
              <a:rPr lang="en-US" sz="1800" b="0" i="0" u="none" strike="noStrike" dirty="0" err="1">
                <a:solidFill>
                  <a:srgbClr val="000000"/>
                </a:solidFill>
                <a:effectLst/>
                <a:latin typeface="Arial" panose="020B0604020202020204" pitchFamily="34" charset="0"/>
              </a:rPr>
              <a:t>i-th</a:t>
            </a:r>
            <a:r>
              <a:rPr lang="en-US" sz="1800" b="0" i="0" u="none" strike="noStrike" dirty="0">
                <a:solidFill>
                  <a:srgbClr val="000000"/>
                </a:solidFill>
                <a:effectLst/>
                <a:latin typeface="Arial" panose="020B0604020202020204" pitchFamily="34" charset="0"/>
              </a:rPr>
              <a:t> k-bucket here. At the first epoch, we have peer A, B, C, and D in our bucket, and we have a bucket score of 65. Since the next epoch is an exploitation epoch, we use an existing configuration. After n queries, we have a new bucket score of 68. Since the next epoch is an exploration epoch, we replace the worst scored peer with a random peer. Then after n queries, we have a new bucket score of 72 with the new configuration. Similarly, since the next epoch is exploitation, we use an existing configuration. After n queries, we get a new bucket score of 71. Since the next epoch is an exploration epoch, we do the replacement for the worst scored peer. After n queries, we have a new score for the new peer configuration. The next epoch is again exploitation, so we use an existing configuration, and after n queries, we receive a new score. We keep improving the peer configuration by repeating this learning process.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18</a:t>
            </a:fld>
            <a:endParaRPr lang="en-US"/>
          </a:p>
        </p:txBody>
      </p:sp>
    </p:spTree>
    <p:extLst>
      <p:ext uri="{BB962C8B-B14F-4D97-AF65-F5344CB8AC3E}">
        <p14:creationId xmlns:p14="http://schemas.microsoft.com/office/powerpoint/2010/main" val="1178272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naive way of sampling peers from the candidate list is to pick peers that give you short round trip times. This naive method is similar to the proximity neighbor selection. However, the naive method is not ok for two reasons. First, PNS does not work in many scenarios because it does not adapt to the heterogeneity of the network. Second and most importantly, PNS is vulnerable to sybil attacks. In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we have a user-defined security parameter rho, and sampled peers must have a RTT greater than rho. The intuition is to sacrifice a tiny bit of efficiency to gain a lot more security.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19</a:t>
            </a:fld>
            <a:endParaRPr lang="en-US"/>
          </a:p>
        </p:txBody>
      </p:sp>
    </p:spTree>
    <p:extLst>
      <p:ext uri="{BB962C8B-B14F-4D97-AF65-F5344CB8AC3E}">
        <p14:creationId xmlns:p14="http://schemas.microsoft.com/office/powerpoint/2010/main" val="105987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At the beginning of the new century, there was a lot of attention on peer-to-peer networks and decentralized web from both the industry and the academia. Then, the hype went away for quite a while as we did not have enough computing resources. In the past few years, as we have gained more computing resources and the idea of blockchain has emerged, the decentralized web has once again grabbed our attention. We have all kinds of things in today’s decentralized web. Although many products are immature compared with those from web2, you can find something in the decentralized web for almost every category in our daily lives. For example, we have payment systems, social networks, and finance applications in the decentralized web. And most importantly for today’s presentation, data storage and retrieval.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a:t>
            </a:fld>
            <a:endParaRPr lang="en-US"/>
          </a:p>
        </p:txBody>
      </p:sp>
    </p:spTree>
    <p:extLst>
      <p:ext uri="{BB962C8B-B14F-4D97-AF65-F5344CB8AC3E}">
        <p14:creationId xmlns:p14="http://schemas.microsoft.com/office/powerpoint/2010/main" val="1213112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evaluate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in many situations using two simulators. In the first simulator, we have 2048 nodes randomly distributed in a square. We call it the square simulator. In the second simulator, we have 2048 nodes distributed according to the locations reported by Ethereum node tracker. We call it the real-world simulator. As we can see here, the majority of nodes are located in North America and Europe while some are located in Asia Pacific.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20</a:t>
            </a:fld>
            <a:endParaRPr lang="en-US"/>
          </a:p>
        </p:txBody>
      </p:sp>
    </p:spTree>
    <p:extLst>
      <p:ext uri="{BB962C8B-B14F-4D97-AF65-F5344CB8AC3E}">
        <p14:creationId xmlns:p14="http://schemas.microsoft.com/office/powerpoint/2010/main" val="1366095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this presentation, we focus on recursive routing for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in which the nodes on your path send messages on your behalf instead of you sending messages to all the nodes on your path. For a path v, u, and w with node v being the initiator, u being the intermediary, and w being the destination, we calculate the round trip time with RTT=l(</a:t>
            </a:r>
            <a:r>
              <a:rPr lang="en-US" sz="1800" b="0" i="0" u="none" strike="noStrike" dirty="0" err="1">
                <a:solidFill>
                  <a:srgbClr val="000000"/>
                </a:solidFill>
                <a:effectLst/>
                <a:latin typeface="Arial" panose="020B0604020202020204" pitchFamily="34" charset="0"/>
              </a:rPr>
              <a:t>v,u</a:t>
            </a:r>
            <a:r>
              <a:rPr lang="en-US" sz="1800" b="0" i="0" u="none" strike="noStrike" dirty="0">
                <a:solidFill>
                  <a:srgbClr val="000000"/>
                </a:solidFill>
                <a:effectLst/>
                <a:latin typeface="Arial" panose="020B0604020202020204" pitchFamily="34" charset="0"/>
              </a:rPr>
              <a:t>)+l(</a:t>
            </a:r>
            <a:r>
              <a:rPr lang="en-US" sz="1800" b="0" i="0" u="none" strike="noStrike" dirty="0" err="1">
                <a:solidFill>
                  <a:srgbClr val="000000"/>
                </a:solidFill>
                <a:effectLst/>
                <a:latin typeface="Arial" panose="020B0604020202020204" pitchFamily="34" charset="0"/>
              </a:rPr>
              <a:t>u,w</a:t>
            </a:r>
            <a:r>
              <a:rPr lang="en-US" sz="1800" b="0" i="0" u="none" strike="noStrike" dirty="0">
                <a:solidFill>
                  <a:srgbClr val="000000"/>
                </a:solidFill>
                <a:effectLst/>
                <a:latin typeface="Arial" panose="020B0604020202020204" pitchFamily="34" charset="0"/>
              </a:rPr>
              <a:t>)+</a:t>
            </a:r>
            <a:r>
              <a:rPr lang="el-GR" sz="1800" b="0" i="0" u="none" strike="noStrike" dirty="0">
                <a:solidFill>
                  <a:srgbClr val="000000"/>
                </a:solidFill>
                <a:effectLst/>
                <a:latin typeface="Arial" panose="020B0604020202020204" pitchFamily="34" charset="0"/>
              </a:rPr>
              <a:t>δ_</a:t>
            </a:r>
            <a:r>
              <a:rPr lang="en-US" sz="1800" b="0" i="0" u="none" strike="noStrike" dirty="0" err="1">
                <a:solidFill>
                  <a:srgbClr val="000000"/>
                </a:solidFill>
                <a:effectLst/>
                <a:latin typeface="Arial" panose="020B0604020202020204" pitchFamily="34" charset="0"/>
              </a:rPr>
              <a:t>w+l</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w,u</a:t>
            </a:r>
            <a:r>
              <a:rPr lang="en-US" sz="1800" b="0" i="0" u="none" strike="noStrike" dirty="0">
                <a:solidFill>
                  <a:srgbClr val="000000"/>
                </a:solidFill>
                <a:effectLst/>
                <a:latin typeface="Arial" panose="020B0604020202020204" pitchFamily="34" charset="0"/>
              </a:rPr>
              <a:t>)+</a:t>
            </a:r>
            <a:r>
              <a:rPr lang="el-GR" sz="1800" b="0" i="0" u="none" strike="noStrike" dirty="0">
                <a:solidFill>
                  <a:srgbClr val="000000"/>
                </a:solidFill>
                <a:effectLst/>
                <a:latin typeface="Arial" panose="020B0604020202020204" pitchFamily="34" charset="0"/>
              </a:rPr>
              <a:t>δ_</a:t>
            </a:r>
            <a:r>
              <a:rPr lang="en-US" sz="1800" b="0" i="0" u="none" strike="noStrike" dirty="0" err="1">
                <a:solidFill>
                  <a:srgbClr val="000000"/>
                </a:solidFill>
                <a:effectLst/>
                <a:latin typeface="Arial" panose="020B0604020202020204" pitchFamily="34" charset="0"/>
              </a:rPr>
              <a:t>u+l</a:t>
            </a:r>
            <a:r>
              <a:rPr lang="en-US" sz="1800" b="0" i="0" u="none" strike="noStrike" dirty="0">
                <a:solidFill>
                  <a:srgbClr val="000000"/>
                </a:solidFill>
                <a:effectLst/>
                <a:latin typeface="Arial" panose="020B0604020202020204" pitchFamily="34" charset="0"/>
              </a:rPr>
              <a:t>(</a:t>
            </a:r>
            <a:r>
              <a:rPr lang="en-US" sz="1800" b="0" i="0" u="none" strike="noStrike" dirty="0" err="1">
                <a:solidFill>
                  <a:srgbClr val="000000"/>
                </a:solidFill>
                <a:effectLst/>
                <a:latin typeface="Arial" panose="020B0604020202020204" pitchFamily="34" charset="0"/>
              </a:rPr>
              <a:t>u,v</a:t>
            </a:r>
            <a:r>
              <a:rPr lang="en-US" sz="1800" b="0" i="0" u="none" strike="noStrike" dirty="0">
                <a:solidFill>
                  <a:srgbClr val="000000"/>
                </a:solidFill>
                <a:effectLst/>
                <a:latin typeface="Arial" panose="020B0604020202020204" pitchFamily="34" charset="0"/>
              </a:rPr>
              <a:t>). l(</a:t>
            </a:r>
            <a:r>
              <a:rPr lang="en-US" sz="1800" b="0" i="0" u="none" strike="noStrike" dirty="0" err="1">
                <a:solidFill>
                  <a:srgbClr val="000000"/>
                </a:solidFill>
                <a:effectLst/>
                <a:latin typeface="Arial" panose="020B0604020202020204" pitchFamily="34" charset="0"/>
              </a:rPr>
              <a:t>x,y</a:t>
            </a:r>
            <a:r>
              <a:rPr lang="en-US" sz="1800" b="0" i="0" u="none" strike="noStrike" dirty="0">
                <a:solidFill>
                  <a:srgbClr val="000000"/>
                </a:solidFill>
                <a:effectLst/>
                <a:latin typeface="Arial" panose="020B0604020202020204" pitchFamily="34" charset="0"/>
              </a:rPr>
              <a:t>) gives you the latency of forwarding a query from node x to y, while </a:t>
            </a:r>
            <a:r>
              <a:rPr lang="el-GR" sz="1800" b="0" i="0" u="none" strike="noStrike" dirty="0">
                <a:solidFill>
                  <a:srgbClr val="000000"/>
                </a:solidFill>
                <a:effectLst/>
                <a:latin typeface="Arial" panose="020B0604020202020204" pitchFamily="34" charset="0"/>
              </a:rPr>
              <a:t>δ_</a:t>
            </a:r>
            <a:r>
              <a:rPr lang="en-US" sz="1800" b="0" i="0" u="none" strike="noStrike" dirty="0">
                <a:solidFill>
                  <a:srgbClr val="000000"/>
                </a:solidFill>
                <a:effectLst/>
                <a:latin typeface="Arial" panose="020B0604020202020204" pitchFamily="34" charset="0"/>
              </a:rPr>
              <a:t>x gives you the latency of uploading value over the Internet at node x.</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21</a:t>
            </a:fld>
            <a:endParaRPr lang="en-US"/>
          </a:p>
        </p:txBody>
      </p:sp>
    </p:spTree>
    <p:extLst>
      <p:ext uri="{BB962C8B-B14F-4D97-AF65-F5344CB8AC3E}">
        <p14:creationId xmlns:p14="http://schemas.microsoft.com/office/powerpoint/2010/main" val="133783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Here we have the evaluation result for the square simulator. The left figure gives you the result of a random node under four algorithms. We see that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outperforms vanilla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and proximity routing. Proximity neighbor selection outperforms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in this case. However, you will see this is no longer the case in the real-world simulator. The figure on the right gives you the result of all nodes running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for 10 million lookups. As we can see, the last one thousand lookups are significantly better than the first one thousand lookups.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22</a:t>
            </a:fld>
            <a:endParaRPr lang="en-US"/>
          </a:p>
        </p:txBody>
      </p:sp>
    </p:spTree>
    <p:extLst>
      <p:ext uri="{BB962C8B-B14F-4D97-AF65-F5344CB8AC3E}">
        <p14:creationId xmlns:p14="http://schemas.microsoft.com/office/powerpoint/2010/main" val="506319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Here we have the same experiments for the real-world simulator. In the real-world simulator,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outperforms all the baseline algorithms including proximity neighbor selection. This is because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adapts to the heterogeneity and dynamism in the real-world network. Similarly to the square simulator, when running 10 million lookups in the real-world simulator,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also significantly improves routing efficiency as time goes by.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23</a:t>
            </a:fld>
            <a:endParaRPr lang="en-US"/>
          </a:p>
        </p:txBody>
      </p:sp>
    </p:spTree>
    <p:extLst>
      <p:ext uri="{BB962C8B-B14F-4D97-AF65-F5344CB8AC3E}">
        <p14:creationId xmlns:p14="http://schemas.microsoft.com/office/powerpoint/2010/main" val="2309116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this slide, we take a closer look at how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routes a query. For vanilla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it only takes two hops, but unfortunately the node between the hops is inefficient. With proximity routing, for each hop, it gives you the closest option within your k-bucket, but proximity routing populates the routing tables similar to vanilla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so the closest options in your k-buckets are often bad options. With proximity neighbor selection, since it populates the routing table with closest peers, for each hop, it gives you the closest global option. However, in proximity neighbor selection, the hops focus on themselves, which could hinder the entire routing process. With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nodes learn to find the best peers, and give you the optimal routing paths.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24</a:t>
            </a:fld>
            <a:endParaRPr lang="en-US"/>
          </a:p>
        </p:txBody>
      </p:sp>
    </p:spTree>
    <p:extLst>
      <p:ext uri="{BB962C8B-B14F-4D97-AF65-F5344CB8AC3E}">
        <p14:creationId xmlns:p14="http://schemas.microsoft.com/office/powerpoint/2010/main" val="1800598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evaluated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in various situations. In the presentation, we have focused on DHT and recursive routing. In the evaluation, we tested key based routing and iterative routing as well. We also evaluated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with hotspot and skewed network bandwidth. In the first case, some resources are very popular. In the second case, some nodes are a lot slower than others. We also introduced some noises to the node latency to see how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behaves in an unstable network. In a nutshell,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outperforms the baseline algorithms in most scenarios and gives you better security.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25</a:t>
            </a:fld>
            <a:endParaRPr lang="en-US"/>
          </a:p>
        </p:txBody>
      </p:sp>
    </p:spTree>
    <p:extLst>
      <p:ext uri="{BB962C8B-B14F-4D97-AF65-F5344CB8AC3E}">
        <p14:creationId xmlns:p14="http://schemas.microsoft.com/office/powerpoint/2010/main" val="3609561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Last but not least, if you don’t remember anything about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after this talk, I hope you keep these three takeaways in mind. First,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a simple data-driven algorithm for peer-to-peer configuration. Second,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adapts to heterogeneity and dynamism in networks by learning its environment. Third,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is secure against common attacks. As for future work, we think it would be interesting to test the performance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in real-world networks and do a thorough analysis regarding the robustness against attacks. We would also like to have a deeper theoretical understanding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We think this can be done with network potential games. More specifically, we think it would be meaningful to analyze the social cost of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networks in a local connection game. </a:t>
            </a:r>
            <a:endParaRPr lang="en-US" b="0" dirty="0">
              <a:effectLst/>
            </a:endParaRPr>
          </a:p>
          <a:p>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26</a:t>
            </a:fld>
            <a:endParaRPr lang="en-US"/>
          </a:p>
        </p:txBody>
      </p:sp>
    </p:spTree>
    <p:extLst>
      <p:ext uri="{BB962C8B-B14F-4D97-AF65-F5344CB8AC3E}">
        <p14:creationId xmlns:p14="http://schemas.microsoft.com/office/powerpoint/2010/main" val="345077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That’s it! Thank you for your attention! You’re more than welcome to check out our papers. The QR code on the left is </a:t>
            </a:r>
            <a:r>
              <a:rPr lang="en-US" sz="1800" b="0" i="0" u="none" strike="noStrike" dirty="0" err="1">
                <a:solidFill>
                  <a:srgbClr val="000000"/>
                </a:solidFill>
                <a:effectLst/>
                <a:latin typeface="Arial" panose="020B0604020202020204" pitchFamily="34" charset="0"/>
              </a:rPr>
              <a:t>Kadabra</a:t>
            </a:r>
            <a:r>
              <a:rPr lang="en-US" sz="1800" b="0" i="0" u="none" strike="noStrike" dirty="0">
                <a:solidFill>
                  <a:srgbClr val="000000"/>
                </a:solidFill>
                <a:effectLst/>
                <a:latin typeface="Arial" panose="020B0604020202020204" pitchFamily="34" charset="0"/>
              </a:rPr>
              <a:t>. The one on the right is our latest paper on blockchain data </a:t>
            </a:r>
            <a:r>
              <a:rPr lang="en-US" sz="1800" b="0" i="0" u="none" strike="noStrike" dirty="0" err="1">
                <a:solidFill>
                  <a:srgbClr val="000000"/>
                </a:solidFill>
                <a:effectLst/>
                <a:latin typeface="Arial" panose="020B0604020202020204" pitchFamily="34" charset="0"/>
              </a:rPr>
              <a:t>sharding</a:t>
            </a:r>
            <a:r>
              <a:rPr lang="en-US" sz="1800" b="0" i="0" u="none" strike="noStrike" dirty="0">
                <a:solidFill>
                  <a:srgbClr val="000000"/>
                </a:solidFill>
                <a:effectLst/>
                <a:latin typeface="Arial" panose="020B0604020202020204" pitchFamily="34" charset="0"/>
              </a:rPr>
              <a:t> with p2p random walks. </a:t>
            </a:r>
            <a:r>
              <a:rPr lang="en-US" sz="1800" b="0" i="0" u="none" strike="noStrike">
                <a:solidFill>
                  <a:srgbClr val="000000"/>
                </a:solidFill>
                <a:effectLst/>
                <a:latin typeface="Arial" panose="020B0604020202020204" pitchFamily="34" charset="0"/>
              </a:rPr>
              <a:t>Now I would like to take any questions you have.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27</a:t>
            </a:fld>
            <a:endParaRPr lang="en-US"/>
          </a:p>
        </p:txBody>
      </p:sp>
    </p:spTree>
    <p:extLst>
      <p:ext uri="{BB962C8B-B14F-4D97-AF65-F5344CB8AC3E}">
        <p14:creationId xmlns:p14="http://schemas.microsoft.com/office/powerpoint/2010/main" val="225644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Whether we are talking about the traditional web or the decentralized web, data storage and retrieval is an important part and it’s impossible to ignore it. Traditionally, in web2, companies use content delivery networks and cloud services to achieve efficient data storage and retrieval. From a proximity perspective, cloud services are generally far away from end users, and content delivery networks are close to end users. Cloud services focused on providing resources and content delivery networks focused on, as you have probably guessed from its name, content delivery. Content is cached in the content delivery network such that the distance data needs to travel is minimized. For example, </a:t>
            </a:r>
            <a:r>
              <a:rPr lang="en-US" sz="1800" b="0" i="0" u="none" strike="noStrike" dirty="0" err="1">
                <a:solidFill>
                  <a:srgbClr val="000000"/>
                </a:solidFill>
                <a:effectLst/>
                <a:latin typeface="Arial" panose="020B0604020202020204" pitchFamily="34" charset="0"/>
              </a:rPr>
              <a:t>DisneyPlus</a:t>
            </a:r>
            <a:r>
              <a:rPr lang="en-US" sz="1800" b="0" i="0" u="none" strike="noStrike" dirty="0">
                <a:solidFill>
                  <a:srgbClr val="000000"/>
                </a:solidFill>
                <a:effectLst/>
                <a:latin typeface="Arial" panose="020B0604020202020204" pitchFamily="34" charset="0"/>
              </a:rPr>
              <a:t> uses a third-party content delivery network to serve content to its end users. Suppose Fox releases the latest episode of Family Guy, it is almost equally efficient for you and someone in Japan to retrieve the episode from </a:t>
            </a:r>
            <a:r>
              <a:rPr lang="en-US" sz="1800" b="0" i="0" u="none" strike="noStrike" dirty="0" err="1">
                <a:solidFill>
                  <a:srgbClr val="000000"/>
                </a:solidFill>
                <a:effectLst/>
                <a:latin typeface="Arial" panose="020B0604020202020204" pitchFamily="34" charset="0"/>
              </a:rPr>
              <a:t>DisneyPlus</a:t>
            </a:r>
            <a:r>
              <a:rPr lang="en-US" sz="1800" b="0" i="0" u="none" strike="noStrike" dirty="0">
                <a:solidFill>
                  <a:srgbClr val="000000"/>
                </a:solidFill>
                <a:effectLst/>
                <a:latin typeface="Arial" panose="020B0604020202020204" pitchFamily="34" charset="0"/>
              </a:rPr>
              <a:t> with the help of the content delivery network.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3</a:t>
            </a:fld>
            <a:endParaRPr lang="en-US"/>
          </a:p>
        </p:txBody>
      </p:sp>
    </p:spTree>
    <p:extLst>
      <p:ext uri="{BB962C8B-B14F-4D97-AF65-F5344CB8AC3E}">
        <p14:creationId xmlns:p14="http://schemas.microsoft.com/office/powerpoint/2010/main" val="150364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Data storage and retrieval in the decentralized web is completely different. Decentralized web data storage and retrieval usually relies on a peer-to-peer structure. In a p2p network, nodes are treated almost equally and data can be stored almost anywhere. As computing resources and network bandwidths become more and more available, p2p data storage and retrieval is getting more popular. We will discuss p2p data storage and retrieval, its problems, and how we handle it later.</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4</a:t>
            </a:fld>
            <a:endParaRPr lang="en-US"/>
          </a:p>
        </p:txBody>
      </p:sp>
    </p:spTree>
    <p:extLst>
      <p:ext uri="{BB962C8B-B14F-4D97-AF65-F5344CB8AC3E}">
        <p14:creationId xmlns:p14="http://schemas.microsoft.com/office/powerpoint/2010/main" val="161389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all have experience trying to open a webpage that is loading forever. Normally, if it’s more than several seconds, I would just close it unless it’s my university login page in which case I have no other choice but to wait. Suppose you have a business website, statistics show that, if the loading time is more than four seconds, then you will lose about 25% of users. A term used to describe this is “bounce rate.” The bounce rate tells us that you lose more potential users with a longer loading time.</a:t>
            </a:r>
            <a:endParaRPr lang="en-US" b="0" dirty="0">
              <a:effectLst/>
            </a:endParaRPr>
          </a:p>
        </p:txBody>
      </p:sp>
      <p:sp>
        <p:nvSpPr>
          <p:cNvPr id="4" name="Slide Number Placeholder 3"/>
          <p:cNvSpPr>
            <a:spLocks noGrp="1"/>
          </p:cNvSpPr>
          <p:nvPr>
            <p:ph type="sldNum" sz="quarter" idx="5"/>
          </p:nvPr>
        </p:nvSpPr>
        <p:spPr/>
        <p:txBody>
          <a:bodyPr/>
          <a:lstStyle/>
          <a:p>
            <a:fld id="{DA4B848F-6AFC-E443-99FB-B661E22FB177}" type="slidenum">
              <a:rPr lang="en-US" smtClean="0"/>
              <a:t>5</a:t>
            </a:fld>
            <a:endParaRPr lang="en-US"/>
          </a:p>
        </p:txBody>
      </p:sp>
    </p:spTree>
    <p:extLst>
      <p:ext uri="{BB962C8B-B14F-4D97-AF65-F5344CB8AC3E}">
        <p14:creationId xmlns:p14="http://schemas.microsoft.com/office/powerpoint/2010/main" val="27561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Similarly, if your p2p data storage and retrieval takes a long time to execute a request, then people will abandon your system. Today’s p2p storage systems are generally based on a distributed hash table protocol called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IPFS is an example of such systems. In IPFS, a piece of content has a unique identifier called content identifier, and each node has a unique node identifier. In this toy example, suppose Alice wants to upload some content with CID XYZ, she would talk to her neighbors, and then her neighbor’s neighbors. She repeats the process until she finds the node with node ID closest to the content ID XYZ. Then she tells that node: if someone is looking for this, tell them to talk to me. If later Bob wants to request this content, he can use the similar way to find the node that knows the content provider, and then request the content from that provider.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6</a:t>
            </a:fld>
            <a:endParaRPr lang="en-US"/>
          </a:p>
        </p:txBody>
      </p:sp>
    </p:spTree>
    <p:extLst>
      <p:ext uri="{BB962C8B-B14F-4D97-AF65-F5344CB8AC3E}">
        <p14:creationId xmlns:p14="http://schemas.microsoft.com/office/powerpoint/2010/main" val="291911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Many things can influence the routing efficiency of a node. This includes but not limited to location, computing resources, and network bandwidth. However, in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nodes populate their routing tables randomly, completely agnostic of the environment.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7</a:t>
            </a:fld>
            <a:endParaRPr lang="en-US"/>
          </a:p>
        </p:txBody>
      </p:sp>
    </p:spTree>
    <p:extLst>
      <p:ext uri="{BB962C8B-B14F-4D97-AF65-F5344CB8AC3E}">
        <p14:creationId xmlns:p14="http://schemas.microsoft.com/office/powerpoint/2010/main" val="3585606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As we mentioned,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nodes choose neighbors in a random way. You can include any node in your routing table. Thus, you may end up including nodes that are very far away from you in your routing table. In this example, the source node is located in California and the destination node is located in Texas. However, under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the message traveled all the way to Tokyo, London, and Sydney before reaching the destination node. This zig-zag travel path can be very time consuming.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8</a:t>
            </a:fld>
            <a:endParaRPr lang="en-US"/>
          </a:p>
        </p:txBody>
      </p:sp>
    </p:spTree>
    <p:extLst>
      <p:ext uri="{BB962C8B-B14F-4D97-AF65-F5344CB8AC3E}">
        <p14:creationId xmlns:p14="http://schemas.microsoft.com/office/powerpoint/2010/main" val="376940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previous example shows that </a:t>
            </a:r>
            <a:r>
              <a:rPr lang="en-US" sz="1800" b="0" i="0" u="none" strike="noStrike" dirty="0" err="1">
                <a:solidFill>
                  <a:srgbClr val="000000"/>
                </a:solidFill>
                <a:effectLst/>
                <a:latin typeface="Arial" panose="020B0604020202020204" pitchFamily="34" charset="0"/>
              </a:rPr>
              <a:t>Kademlia</a:t>
            </a:r>
            <a:r>
              <a:rPr lang="en-US" sz="1800" b="0" i="0" u="none" strike="noStrike" dirty="0">
                <a:solidFill>
                  <a:srgbClr val="000000"/>
                </a:solidFill>
                <a:effectLst/>
                <a:latin typeface="Arial" panose="020B0604020202020204" pitchFamily="34" charset="0"/>
              </a:rPr>
              <a:t> can give you an inefficient zig-zag message travel path. In this example, we show that messages can take a long time to reach their destination even with a short travel path. Suppose we have a source node in California and a destination node in Singapore. The message passes through one intermediary node in London. The travel path is rather short and simple. However, in a permissionless p2p network, anyone can join and serve as a node, and the node in London can be slow for some reason. As a result, this London node can slow down the entire message propagation process. </a:t>
            </a:r>
            <a:endParaRPr lang="en-US" dirty="0"/>
          </a:p>
        </p:txBody>
      </p:sp>
      <p:sp>
        <p:nvSpPr>
          <p:cNvPr id="4" name="Slide Number Placeholder 3"/>
          <p:cNvSpPr>
            <a:spLocks noGrp="1"/>
          </p:cNvSpPr>
          <p:nvPr>
            <p:ph type="sldNum" sz="quarter" idx="5"/>
          </p:nvPr>
        </p:nvSpPr>
        <p:spPr/>
        <p:txBody>
          <a:bodyPr/>
          <a:lstStyle/>
          <a:p>
            <a:fld id="{DA4B848F-6AFC-E443-99FB-B661E22FB177}" type="slidenum">
              <a:rPr lang="en-US" smtClean="0"/>
              <a:t>9</a:t>
            </a:fld>
            <a:endParaRPr lang="en-US"/>
          </a:p>
        </p:txBody>
      </p:sp>
    </p:spTree>
    <p:extLst>
      <p:ext uri="{BB962C8B-B14F-4D97-AF65-F5344CB8AC3E}">
        <p14:creationId xmlns:p14="http://schemas.microsoft.com/office/powerpoint/2010/main" val="89576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E1B6-C396-ECD5-6A71-E84BFE502A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FABA65-AE94-1DEA-4671-963F697B27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9487E6-67AD-7C44-6C1C-53D1C9B95C44}"/>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E9414058-24F1-3B93-E238-1CE1377ED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E25CA-1C55-B9B5-229A-43F21F0398AF}"/>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114644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55D4-0552-DEE7-D2AF-22BAA33EEF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736FB-0CFC-ECC8-614E-F1ECB0720A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90FACA-45FD-EA5A-0358-B79F5282FD60}"/>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DFC9BEF0-F0C4-1724-51B5-DA911E8A4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9E197-1EC0-1810-8063-0A4CF5DF6E34}"/>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382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894EA7-CC34-A76E-15AF-2B76B33A25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55253-5015-3A95-64E8-6E52E815F1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79323-E6F9-F05A-DFA9-2E1EF0D51EFE}"/>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1C575718-945A-7156-8A70-037DE73B2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6E3E1-465D-65B2-BB44-07430DEAB9AB}"/>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57970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18EE-0004-3C7D-AAE6-D02518152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3741A6-3DB7-6B89-A288-38E234989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49309-48B6-3E63-FA83-4405968C57F2}"/>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062F430A-F926-023E-4580-25D113BF2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AB82A-3B83-490B-647F-71E1DAAA6E55}"/>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308209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FA4B-4413-1B63-42A4-3CA45457A9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EDFDC5-55C4-6D2E-6AB7-019194913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C7110E-9199-9F6E-7C58-633B0E915918}"/>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902EF060-638E-3864-2084-7F7077E80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5E3A4-D7A7-EC44-91CC-E77253D34753}"/>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161288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53AD-69CB-76BC-B05F-5E74CA129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5019E-8871-4AE8-DF05-BF1977D07D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8C698-6ABE-A0DF-A26E-9686A32767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DF52BF-F3AA-9E17-A3DE-368C9D8F470F}"/>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6" name="Footer Placeholder 5">
            <a:extLst>
              <a:ext uri="{FF2B5EF4-FFF2-40B4-BE49-F238E27FC236}">
                <a16:creationId xmlns:a16="http://schemas.microsoft.com/office/drawing/2014/main" id="{E9F99446-91F9-E9BE-36BE-6C3F547D2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AB533-E7C3-ACD5-CA0E-6602952C3C45}"/>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190756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DBD4-3E65-E9E7-BD84-75013B8CB8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B09448-8BB3-9245-B3E1-E18F225F7F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14B4C2-578B-38E6-9F45-9DE7C41336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37258C-2DE2-E314-018D-925FE16476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BEAEDD-C2B2-7721-2A49-BDBB22D9BC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F2211-8A79-1412-F309-61739580CA16}"/>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8" name="Footer Placeholder 7">
            <a:extLst>
              <a:ext uri="{FF2B5EF4-FFF2-40B4-BE49-F238E27FC236}">
                <a16:creationId xmlns:a16="http://schemas.microsoft.com/office/drawing/2014/main" id="{81384D9D-26B7-2EB6-8425-5638344386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FCD19A-D69A-622F-47C7-B361927A6986}"/>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2630879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6220-0A11-508A-2F2B-C8971E65A3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4275C-699B-261A-112D-64BD0EF31F5B}"/>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4" name="Footer Placeholder 3">
            <a:extLst>
              <a:ext uri="{FF2B5EF4-FFF2-40B4-BE49-F238E27FC236}">
                <a16:creationId xmlns:a16="http://schemas.microsoft.com/office/drawing/2014/main" id="{8AAD7F46-591C-135D-196F-D44BEEE094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229C24-3F84-C438-E04C-9F20FC611568}"/>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7330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E440D-2B95-B71B-6416-52951A2D6898}"/>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3" name="Footer Placeholder 2">
            <a:extLst>
              <a:ext uri="{FF2B5EF4-FFF2-40B4-BE49-F238E27FC236}">
                <a16:creationId xmlns:a16="http://schemas.microsoft.com/office/drawing/2014/main" id="{7F59D204-99AF-8D43-9519-D467F875B2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BF2077-D8AC-8297-C34E-CA1965DDC739}"/>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126032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9503-A5AB-1896-F8ED-F2F9A6299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D60E74-3CC6-6863-2659-EEE92DFD7D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9877C-1327-585F-AB3E-1F9EB2207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360C4-2842-0182-D8F1-9413E45961F7}"/>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6" name="Footer Placeholder 5">
            <a:extLst>
              <a:ext uri="{FF2B5EF4-FFF2-40B4-BE49-F238E27FC236}">
                <a16:creationId xmlns:a16="http://schemas.microsoft.com/office/drawing/2014/main" id="{FE89A77D-F9C2-5D5C-E222-EAE6605BC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5993B-1C86-139A-0788-41929790311B}"/>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352360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C531-D7E8-7CB3-83C3-82B859521B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F0401A-F15C-59DF-D774-2AC829217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7C2018-41D2-9B02-0AA2-5806BAE90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4D070-97BD-0DE8-86F9-1240704D7263}"/>
              </a:ext>
            </a:extLst>
          </p:cNvPr>
          <p:cNvSpPr>
            <a:spLocks noGrp="1"/>
          </p:cNvSpPr>
          <p:nvPr>
            <p:ph type="dt" sz="half" idx="10"/>
          </p:nvPr>
        </p:nvSpPr>
        <p:spPr/>
        <p:txBody>
          <a:bodyPr/>
          <a:lstStyle/>
          <a:p>
            <a:fld id="{DCBB22E0-16FC-F64C-858C-56C296BA9DC5}" type="datetimeFigureOut">
              <a:rPr lang="en-US" smtClean="0"/>
              <a:t>8/7/24</a:t>
            </a:fld>
            <a:endParaRPr lang="en-US"/>
          </a:p>
        </p:txBody>
      </p:sp>
      <p:sp>
        <p:nvSpPr>
          <p:cNvPr id="6" name="Footer Placeholder 5">
            <a:extLst>
              <a:ext uri="{FF2B5EF4-FFF2-40B4-BE49-F238E27FC236}">
                <a16:creationId xmlns:a16="http://schemas.microsoft.com/office/drawing/2014/main" id="{62DC5233-43A2-60AF-B581-226410104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094118-3DB6-0FFC-31AA-0B47968B5ADD}"/>
              </a:ext>
            </a:extLst>
          </p:cNvPr>
          <p:cNvSpPr>
            <a:spLocks noGrp="1"/>
          </p:cNvSpPr>
          <p:nvPr>
            <p:ph type="sldNum" sz="quarter" idx="12"/>
          </p:nvPr>
        </p:nvSpPr>
        <p:spPr/>
        <p:txBody>
          <a:bodyPr/>
          <a:lstStyle/>
          <a:p>
            <a:fld id="{81332DCE-4387-F241-92DB-546339D05630}" type="slidenum">
              <a:rPr lang="en-US" smtClean="0"/>
              <a:t>‹#›</a:t>
            </a:fld>
            <a:endParaRPr lang="en-US"/>
          </a:p>
        </p:txBody>
      </p:sp>
    </p:spTree>
    <p:extLst>
      <p:ext uri="{BB962C8B-B14F-4D97-AF65-F5344CB8AC3E}">
        <p14:creationId xmlns:p14="http://schemas.microsoft.com/office/powerpoint/2010/main" val="2841045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EEE291-C750-9172-067B-1FFE98CAB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975DA9-9DC1-21DE-C032-CB96E53401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C0D31-A0D6-0681-A859-9A3868325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BB22E0-16FC-F64C-858C-56C296BA9DC5}" type="datetimeFigureOut">
              <a:rPr lang="en-US" smtClean="0"/>
              <a:t>8/7/24</a:t>
            </a:fld>
            <a:endParaRPr lang="en-US"/>
          </a:p>
        </p:txBody>
      </p:sp>
      <p:sp>
        <p:nvSpPr>
          <p:cNvPr id="5" name="Footer Placeholder 4">
            <a:extLst>
              <a:ext uri="{FF2B5EF4-FFF2-40B4-BE49-F238E27FC236}">
                <a16:creationId xmlns:a16="http://schemas.microsoft.com/office/drawing/2014/main" id="{AC6F974F-3446-20EC-A81B-B425AA4E8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7E047F-4A79-8C76-27CE-6269D9062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332DCE-4387-F241-92DB-546339D05630}" type="slidenum">
              <a:rPr lang="en-US" smtClean="0"/>
              <a:t>‹#›</a:t>
            </a:fld>
            <a:endParaRPr lang="en-US"/>
          </a:p>
        </p:txBody>
      </p:sp>
    </p:spTree>
    <p:extLst>
      <p:ext uri="{BB962C8B-B14F-4D97-AF65-F5344CB8AC3E}">
        <p14:creationId xmlns:p14="http://schemas.microsoft.com/office/powerpoint/2010/main" val="172131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2239-6003-5A57-77B7-8CC5CC412F87}"/>
              </a:ext>
            </a:extLst>
          </p:cNvPr>
          <p:cNvSpPr>
            <a:spLocks noGrp="1"/>
          </p:cNvSpPr>
          <p:nvPr>
            <p:ph type="ctrTitle"/>
          </p:nvPr>
        </p:nvSpPr>
        <p:spPr>
          <a:xfrm>
            <a:off x="1524000" y="6162"/>
            <a:ext cx="9144000" cy="2387600"/>
          </a:xfrm>
        </p:spPr>
        <p:txBody>
          <a:bodyPr/>
          <a:lstStyle/>
          <a:p>
            <a:r>
              <a:rPr lang="en-US" dirty="0"/>
              <a:t>Kadabra: Adapting Kademlia for the Decentralized Web</a:t>
            </a:r>
          </a:p>
        </p:txBody>
      </p:sp>
      <p:sp>
        <p:nvSpPr>
          <p:cNvPr id="3" name="Subtitle 2">
            <a:extLst>
              <a:ext uri="{FF2B5EF4-FFF2-40B4-BE49-F238E27FC236}">
                <a16:creationId xmlns:a16="http://schemas.microsoft.com/office/drawing/2014/main" id="{713173EB-14D6-DD85-C3F0-A0392B8C5444}"/>
              </a:ext>
            </a:extLst>
          </p:cNvPr>
          <p:cNvSpPr>
            <a:spLocks noGrp="1"/>
          </p:cNvSpPr>
          <p:nvPr>
            <p:ph type="subTitle" idx="1"/>
          </p:nvPr>
        </p:nvSpPr>
        <p:spPr>
          <a:xfrm>
            <a:off x="1524000" y="2393762"/>
            <a:ext cx="9144000" cy="942975"/>
          </a:xfrm>
        </p:spPr>
        <p:txBody>
          <a:bodyPr>
            <a:normAutofit/>
          </a:bodyPr>
          <a:lstStyle/>
          <a:p>
            <a:r>
              <a:rPr lang="en-US" i="0" dirty="0">
                <a:solidFill>
                  <a:srgbClr val="010066"/>
                </a:solidFill>
                <a:effectLst/>
                <a:latin typeface="Verdana" panose="020B0604030504040204" pitchFamily="34" charset="0"/>
              </a:rPr>
              <a:t>The Science of Blockchain Conference 2024</a:t>
            </a:r>
          </a:p>
          <a:p>
            <a:r>
              <a:rPr lang="en-US" dirty="0">
                <a:solidFill>
                  <a:srgbClr val="010066"/>
                </a:solidFill>
                <a:latin typeface="Verdana" panose="020B0604030504040204" pitchFamily="34" charset="0"/>
              </a:rPr>
              <a:t>Aug 7-9, 2024	</a:t>
            </a:r>
            <a:r>
              <a:rPr lang="en-US" b="1" i="0" dirty="0">
                <a:solidFill>
                  <a:srgbClr val="010066"/>
                </a:solidFill>
                <a:effectLst/>
                <a:latin typeface="Verdana" panose="020B0604030504040204" pitchFamily="34" charset="0"/>
              </a:rPr>
              <a:t> </a:t>
            </a:r>
            <a:r>
              <a:rPr lang="en-US" dirty="0">
                <a:solidFill>
                  <a:srgbClr val="010066"/>
                </a:solidFill>
                <a:latin typeface="Verdana" panose="020B0604030504040204" pitchFamily="34" charset="0"/>
              </a:rPr>
              <a:t>New York, NY, USA</a:t>
            </a:r>
            <a:endParaRPr lang="en-US" dirty="0"/>
          </a:p>
          <a:p>
            <a:endParaRPr lang="en-US" dirty="0"/>
          </a:p>
        </p:txBody>
      </p:sp>
      <p:pic>
        <p:nvPicPr>
          <p:cNvPr id="1026" name="Picture 2" descr="OSU Logo, PNG, Symbol, History, Meaning">
            <a:extLst>
              <a:ext uri="{FF2B5EF4-FFF2-40B4-BE49-F238E27FC236}">
                <a16:creationId xmlns:a16="http://schemas.microsoft.com/office/drawing/2014/main" id="{358F31EF-8BBE-ACC6-86E5-2FE7ECB180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34421" r="-892" b="30658"/>
          <a:stretch/>
        </p:blipFill>
        <p:spPr bwMode="auto">
          <a:xfrm>
            <a:off x="3674268" y="5724337"/>
            <a:ext cx="4843463" cy="942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E90EE20-46D7-677A-4D1A-4A594552B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706" y="3428459"/>
            <a:ext cx="1197019" cy="15920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unqi Zhang">
            <a:extLst>
              <a:ext uri="{FF2B5EF4-FFF2-40B4-BE49-F238E27FC236}">
                <a16:creationId xmlns:a16="http://schemas.microsoft.com/office/drawing/2014/main" id="{DAFD087B-82E3-A164-64BF-4233616252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56" t="-1" r="12310" b="135"/>
          <a:stretch/>
        </p:blipFill>
        <p:spPr bwMode="auto">
          <a:xfrm>
            <a:off x="3195277" y="3429000"/>
            <a:ext cx="1197019" cy="15920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96F1C8-8E2B-0758-EC54-B2C67DB2022D}"/>
              </a:ext>
            </a:extLst>
          </p:cNvPr>
          <p:cNvSpPr txBox="1"/>
          <p:nvPr/>
        </p:nvSpPr>
        <p:spPr>
          <a:xfrm>
            <a:off x="3067754" y="5112275"/>
            <a:ext cx="1452064" cy="400110"/>
          </a:xfrm>
          <a:prstGeom prst="rect">
            <a:avLst/>
          </a:prstGeom>
          <a:noFill/>
        </p:spPr>
        <p:txBody>
          <a:bodyPr wrap="none" rtlCol="0">
            <a:spAutoFit/>
          </a:bodyPr>
          <a:lstStyle/>
          <a:p>
            <a:r>
              <a:rPr lang="en-US" sz="2000" dirty="0" err="1"/>
              <a:t>Yunqi</a:t>
            </a:r>
            <a:r>
              <a:rPr lang="en-US" sz="2000" dirty="0"/>
              <a:t> Zhang</a:t>
            </a:r>
          </a:p>
        </p:txBody>
      </p:sp>
      <p:sp>
        <p:nvSpPr>
          <p:cNvPr id="6" name="TextBox 5">
            <a:extLst>
              <a:ext uri="{FF2B5EF4-FFF2-40B4-BE49-F238E27FC236}">
                <a16:creationId xmlns:a16="http://schemas.microsoft.com/office/drawing/2014/main" id="{1C5393E7-CC39-A634-6943-EF49134A54C2}"/>
              </a:ext>
            </a:extLst>
          </p:cNvPr>
          <p:cNvSpPr txBox="1"/>
          <p:nvPr/>
        </p:nvSpPr>
        <p:spPr>
          <a:xfrm>
            <a:off x="6745547" y="5112275"/>
            <a:ext cx="3544368" cy="400110"/>
          </a:xfrm>
          <a:prstGeom prst="rect">
            <a:avLst/>
          </a:prstGeom>
          <a:noFill/>
        </p:spPr>
        <p:txBody>
          <a:bodyPr wrap="none" rtlCol="0">
            <a:spAutoFit/>
          </a:bodyPr>
          <a:lstStyle/>
          <a:p>
            <a:r>
              <a:rPr lang="en-US" sz="2000" dirty="0" err="1"/>
              <a:t>Shaileshh</a:t>
            </a:r>
            <a:r>
              <a:rPr lang="en-US" sz="2000" dirty="0"/>
              <a:t> Bojja </a:t>
            </a:r>
            <a:r>
              <a:rPr lang="en-US" sz="2000" dirty="0" err="1"/>
              <a:t>Venkatakrishnan</a:t>
            </a:r>
            <a:endParaRPr lang="en-US" sz="2000" dirty="0"/>
          </a:p>
        </p:txBody>
      </p:sp>
    </p:spTree>
    <p:extLst>
      <p:ext uri="{BB962C8B-B14F-4D97-AF65-F5344CB8AC3E}">
        <p14:creationId xmlns:p14="http://schemas.microsoft.com/office/powerpoint/2010/main" val="1986940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2C38-6177-4F91-B6B8-136D59A00DE4}"/>
              </a:ext>
            </a:extLst>
          </p:cNvPr>
          <p:cNvSpPr>
            <a:spLocks noGrp="1"/>
          </p:cNvSpPr>
          <p:nvPr>
            <p:ph type="title"/>
          </p:nvPr>
        </p:nvSpPr>
        <p:spPr/>
        <p:txBody>
          <a:bodyPr/>
          <a:lstStyle/>
          <a:p>
            <a:r>
              <a:rPr lang="en-US" dirty="0" err="1"/>
              <a:t>Kadabra</a:t>
            </a:r>
            <a:r>
              <a:rPr lang="en-US" dirty="0"/>
              <a:t> – goal</a:t>
            </a:r>
          </a:p>
        </p:txBody>
      </p:sp>
      <p:sp>
        <p:nvSpPr>
          <p:cNvPr id="3" name="Content Placeholder 2">
            <a:extLst>
              <a:ext uri="{FF2B5EF4-FFF2-40B4-BE49-F238E27FC236}">
                <a16:creationId xmlns:a16="http://schemas.microsoft.com/office/drawing/2014/main" id="{59C4C731-6955-B442-065E-4A567C0C05C6}"/>
              </a:ext>
            </a:extLst>
          </p:cNvPr>
          <p:cNvSpPr>
            <a:spLocks noGrp="1"/>
          </p:cNvSpPr>
          <p:nvPr>
            <p:ph idx="1"/>
          </p:nvPr>
        </p:nvSpPr>
        <p:spPr/>
        <p:txBody>
          <a:bodyPr/>
          <a:lstStyle/>
          <a:p>
            <a:pPr marL="0" indent="0">
              <a:buNone/>
            </a:pPr>
            <a:r>
              <a:rPr lang="en-US" dirty="0"/>
              <a:t>To configure routing tables such that </a:t>
            </a:r>
          </a:p>
          <a:p>
            <a:r>
              <a:rPr lang="en-US" dirty="0"/>
              <a:t>Lookup latencies are minimized</a:t>
            </a:r>
          </a:p>
          <a:p>
            <a:r>
              <a:rPr lang="en-US" dirty="0"/>
              <a:t>Nodes are secure against attacks</a:t>
            </a:r>
          </a:p>
        </p:txBody>
      </p:sp>
      <p:pic>
        <p:nvPicPr>
          <p:cNvPr id="5122" name="Picture 2" descr="Laptop Svg Png Icon Free Download (#503518) - OnlineWebFonts.COM">
            <a:extLst>
              <a:ext uri="{FF2B5EF4-FFF2-40B4-BE49-F238E27FC236}">
                <a16:creationId xmlns:a16="http://schemas.microsoft.com/office/drawing/2014/main" id="{66C6551F-CF48-2A02-2363-BB00E73A1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540" y="4948239"/>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aptop Svg Png Icon Free Download (#503518) - OnlineWebFonts.COM">
            <a:extLst>
              <a:ext uri="{FF2B5EF4-FFF2-40B4-BE49-F238E27FC236}">
                <a16:creationId xmlns:a16="http://schemas.microsoft.com/office/drawing/2014/main" id="{98CBDCF1-893A-A031-0F5F-7821073A5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417" y="4813302"/>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aptop Svg Png Icon Free Download (#503518) - OnlineWebFonts.COM">
            <a:extLst>
              <a:ext uri="{FF2B5EF4-FFF2-40B4-BE49-F238E27FC236}">
                <a16:creationId xmlns:a16="http://schemas.microsoft.com/office/drawing/2014/main" id="{27862C9A-6092-995C-2678-E3ABCB4BD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417" y="1924046"/>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aptop Svg Png Icon Free Download (#503518) - OnlineWebFonts.COM">
            <a:extLst>
              <a:ext uri="{FF2B5EF4-FFF2-40B4-BE49-F238E27FC236}">
                <a16:creationId xmlns:a16="http://schemas.microsoft.com/office/drawing/2014/main" id="{1B26A712-4C9C-8CD5-F527-CD60BDC2F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2180" y="2673345"/>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aptop Svg Png Icon Free Download (#503518) - OnlineWebFonts.COM">
            <a:extLst>
              <a:ext uri="{FF2B5EF4-FFF2-40B4-BE49-F238E27FC236}">
                <a16:creationId xmlns:a16="http://schemas.microsoft.com/office/drawing/2014/main" id="{CBC7459D-EEE6-EF99-E576-8F60F9C9C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417" y="4064003"/>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aptop Svg Png Icon Free Download (#503518) - OnlineWebFonts.COM">
            <a:extLst>
              <a:ext uri="{FF2B5EF4-FFF2-40B4-BE49-F238E27FC236}">
                <a16:creationId xmlns:a16="http://schemas.microsoft.com/office/drawing/2014/main" id="{2F7E100A-C423-AFD8-4D29-80F7F54DC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417" y="5562601"/>
            <a:ext cx="786014" cy="614362"/>
          </a:xfrm>
          <a:prstGeom prst="rect">
            <a:avLst/>
          </a:prstGeom>
          <a:noFill/>
          <a:extLst>
            <a:ext uri="{909E8E84-426E-40DD-AFC4-6F175D3DCCD1}">
              <a14:hiddenFill xmlns:a14="http://schemas.microsoft.com/office/drawing/2010/main">
                <a:solidFill>
                  <a:srgbClr val="FFFFFF"/>
                </a:solidFill>
              </a14:hiddenFill>
            </a:ext>
          </a:extLst>
        </p:spPr>
      </p:pic>
      <p:sp>
        <p:nvSpPr>
          <p:cNvPr id="13" name="Cloud Callout 12">
            <a:extLst>
              <a:ext uri="{FF2B5EF4-FFF2-40B4-BE49-F238E27FC236}">
                <a16:creationId xmlns:a16="http://schemas.microsoft.com/office/drawing/2014/main" id="{AAF5C484-8896-EEC9-7B04-FB9904138C32}"/>
              </a:ext>
            </a:extLst>
          </p:cNvPr>
          <p:cNvSpPr/>
          <p:nvPr/>
        </p:nvSpPr>
        <p:spPr>
          <a:xfrm>
            <a:off x="2743806" y="3429000"/>
            <a:ext cx="3585557" cy="1828800"/>
          </a:xfrm>
          <a:prstGeom prst="cloudCallout">
            <a:avLst>
              <a:gd name="adj1" fmla="val 62628"/>
              <a:gd name="adj2" fmla="val 441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My routing table is limited… Which nodes should I pick?</a:t>
            </a:r>
          </a:p>
        </p:txBody>
      </p:sp>
      <p:grpSp>
        <p:nvGrpSpPr>
          <p:cNvPr id="18" name="Group 17">
            <a:extLst>
              <a:ext uri="{FF2B5EF4-FFF2-40B4-BE49-F238E27FC236}">
                <a16:creationId xmlns:a16="http://schemas.microsoft.com/office/drawing/2014/main" id="{ABDB6E5A-0975-F6CF-73F2-309C07C5BC36}"/>
              </a:ext>
            </a:extLst>
          </p:cNvPr>
          <p:cNvGrpSpPr/>
          <p:nvPr/>
        </p:nvGrpSpPr>
        <p:grpSpPr>
          <a:xfrm>
            <a:off x="8995560" y="3455696"/>
            <a:ext cx="109728" cy="459870"/>
            <a:chOff x="7429500" y="2586038"/>
            <a:chExt cx="109728" cy="459870"/>
          </a:xfrm>
        </p:grpSpPr>
        <p:sp>
          <p:nvSpPr>
            <p:cNvPr id="15" name="Oval 14">
              <a:extLst>
                <a:ext uri="{FF2B5EF4-FFF2-40B4-BE49-F238E27FC236}">
                  <a16:creationId xmlns:a16="http://schemas.microsoft.com/office/drawing/2014/main" id="{77A62E08-372A-6A23-CE1A-222D9D879557}"/>
                </a:ext>
              </a:extLst>
            </p:cNvPr>
            <p:cNvSpPr/>
            <p:nvPr/>
          </p:nvSpPr>
          <p:spPr>
            <a:xfrm>
              <a:off x="7429500" y="2586038"/>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2F43A62-AFF6-8C35-620B-398839F614AB}"/>
                </a:ext>
              </a:extLst>
            </p:cNvPr>
            <p:cNvSpPr/>
            <p:nvPr/>
          </p:nvSpPr>
          <p:spPr>
            <a:xfrm>
              <a:off x="7429500" y="2754062"/>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AB5928D-3941-4FD8-E3FE-5298D584A036}"/>
                </a:ext>
              </a:extLst>
            </p:cNvPr>
            <p:cNvSpPr/>
            <p:nvPr/>
          </p:nvSpPr>
          <p:spPr>
            <a:xfrm>
              <a:off x="7429500" y="2936180"/>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620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animEffect transition="in" filter="fade">
                                      <p:cBhvr>
                                        <p:cTn id="25" dur="500"/>
                                        <p:tgtEl>
                                          <p:spTgt spid="5122"/>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DE80-6647-3A07-8617-39617C518D51}"/>
              </a:ext>
            </a:extLst>
          </p:cNvPr>
          <p:cNvSpPr>
            <a:spLocks noGrp="1"/>
          </p:cNvSpPr>
          <p:nvPr>
            <p:ph type="title"/>
          </p:nvPr>
        </p:nvSpPr>
        <p:spPr/>
        <p:txBody>
          <a:bodyPr/>
          <a:lstStyle/>
          <a:p>
            <a:r>
              <a:rPr lang="en-US" dirty="0" err="1"/>
              <a:t>Kadabra</a:t>
            </a:r>
            <a:r>
              <a:rPr lang="en-US" dirty="0"/>
              <a:t> – summary</a:t>
            </a:r>
          </a:p>
        </p:txBody>
      </p:sp>
      <p:sp>
        <p:nvSpPr>
          <p:cNvPr id="3" name="Content Placeholder 2">
            <a:extLst>
              <a:ext uri="{FF2B5EF4-FFF2-40B4-BE49-F238E27FC236}">
                <a16:creationId xmlns:a16="http://schemas.microsoft.com/office/drawing/2014/main" id="{812C8596-715C-1269-3F00-916F895664C3}"/>
              </a:ext>
            </a:extLst>
          </p:cNvPr>
          <p:cNvSpPr>
            <a:spLocks noGrp="1"/>
          </p:cNvSpPr>
          <p:nvPr>
            <p:ph idx="1"/>
          </p:nvPr>
        </p:nvSpPr>
        <p:spPr>
          <a:xfrm>
            <a:off x="838200" y="1690688"/>
            <a:ext cx="10515600" cy="4802187"/>
          </a:xfrm>
        </p:spPr>
        <p:txBody>
          <a:bodyPr>
            <a:normAutofit fontScale="92500" lnSpcReduction="10000"/>
          </a:bodyPr>
          <a:lstStyle/>
          <a:p>
            <a:r>
              <a:rPr lang="en-US" dirty="0"/>
              <a:t>The first effort to accelerate DHTs via a </a:t>
            </a:r>
            <a:r>
              <a:rPr lang="en-US" b="1" dirty="0"/>
              <a:t>data-driven approach</a:t>
            </a:r>
          </a:p>
          <a:p>
            <a:r>
              <a:rPr lang="en-US" dirty="0"/>
              <a:t>Automatically adapts to </a:t>
            </a:r>
            <a:r>
              <a:rPr lang="en-US" b="1" dirty="0"/>
              <a:t>heterogeneity and dynamism</a:t>
            </a:r>
            <a:r>
              <a:rPr lang="en-US" dirty="0"/>
              <a:t> in networks</a:t>
            </a:r>
            <a:endParaRPr lang="en-US" b="1" dirty="0"/>
          </a:p>
          <a:p>
            <a:r>
              <a:rPr lang="en-US" dirty="0"/>
              <a:t>Motivated by the </a:t>
            </a:r>
            <a:r>
              <a:rPr lang="en-US" b="1" dirty="0"/>
              <a:t>multi-armed bandit problem</a:t>
            </a:r>
          </a:p>
          <a:p>
            <a:r>
              <a:rPr lang="en-US" dirty="0"/>
              <a:t>Employs novel </a:t>
            </a:r>
            <a:r>
              <a:rPr lang="en-US" b="1" dirty="0"/>
              <a:t>exploration-exploitation strategy</a:t>
            </a:r>
          </a:p>
          <a:p>
            <a:r>
              <a:rPr lang="en-US" dirty="0"/>
              <a:t>Completely</a:t>
            </a:r>
            <a:r>
              <a:rPr lang="en-US" b="1" dirty="0"/>
              <a:t> decentralized </a:t>
            </a:r>
            <a:r>
              <a:rPr lang="en-US" dirty="0"/>
              <a:t>and</a:t>
            </a:r>
            <a:r>
              <a:rPr lang="en-US" b="1" dirty="0"/>
              <a:t> robust against sybil attacks</a:t>
            </a:r>
          </a:p>
          <a:p>
            <a:endParaRPr lang="en-US" b="1" dirty="0"/>
          </a:p>
          <a:p>
            <a:r>
              <a:rPr lang="en-US" dirty="0"/>
              <a:t>Kadabra achieving between </a:t>
            </a:r>
            <a:r>
              <a:rPr lang="en-US" b="1" dirty="0"/>
              <a:t>15–50% lower lookup latencies</a:t>
            </a:r>
            <a:r>
              <a:rPr lang="en-US" dirty="0"/>
              <a:t> compared to state-of-the-art baselines</a:t>
            </a:r>
            <a:endParaRPr lang="en-US" b="1" dirty="0"/>
          </a:p>
          <a:p>
            <a:endParaRPr lang="en-US" b="1" dirty="0"/>
          </a:p>
          <a:p>
            <a:r>
              <a:rPr lang="en-US" dirty="0"/>
              <a:t>In a nutshell, Kadabra nodes measure lookup latencies and utilize them to find the most suitable peer configuration for themselves. </a:t>
            </a:r>
          </a:p>
        </p:txBody>
      </p:sp>
    </p:spTree>
    <p:extLst>
      <p:ext uri="{BB962C8B-B14F-4D97-AF65-F5344CB8AC3E}">
        <p14:creationId xmlns:p14="http://schemas.microsoft.com/office/powerpoint/2010/main" val="14749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5FF1-51DD-C473-FD2A-BE4F657E7667}"/>
              </a:ext>
            </a:extLst>
          </p:cNvPr>
          <p:cNvSpPr>
            <a:spLocks noGrp="1"/>
          </p:cNvSpPr>
          <p:nvPr>
            <p:ph type="title"/>
          </p:nvPr>
        </p:nvSpPr>
        <p:spPr/>
        <p:txBody>
          <a:bodyPr/>
          <a:lstStyle/>
          <a:p>
            <a:r>
              <a:rPr lang="en-US" dirty="0"/>
              <a:t>Speed up DHT (prior works)</a:t>
            </a:r>
          </a:p>
        </p:txBody>
      </p:sp>
      <p:sp>
        <p:nvSpPr>
          <p:cNvPr id="3" name="Content Placeholder 2">
            <a:extLst>
              <a:ext uri="{FF2B5EF4-FFF2-40B4-BE49-F238E27FC236}">
                <a16:creationId xmlns:a16="http://schemas.microsoft.com/office/drawing/2014/main" id="{4BB36B9E-96D0-CE10-49B5-127956AD953C}"/>
              </a:ext>
            </a:extLst>
          </p:cNvPr>
          <p:cNvSpPr>
            <a:spLocks noGrp="1"/>
          </p:cNvSpPr>
          <p:nvPr>
            <p:ph idx="1"/>
          </p:nvPr>
        </p:nvSpPr>
        <p:spPr/>
        <p:txBody>
          <a:bodyPr/>
          <a:lstStyle/>
          <a:p>
            <a:r>
              <a:rPr lang="en-US" dirty="0"/>
              <a:t>Location-awareness: [Castro 2002], [Hildrum 2002], and [Jain 2003]</a:t>
            </a:r>
          </a:p>
          <a:p>
            <a:r>
              <a:rPr lang="en-US" dirty="0"/>
              <a:t>Parallel lookups: [Stutzbach 2006] and [Jimenez 2011]</a:t>
            </a:r>
          </a:p>
          <a:p>
            <a:r>
              <a:rPr lang="en-US" dirty="0"/>
              <a:t>Recursive routing: [Heep 2010]</a:t>
            </a:r>
          </a:p>
          <a:p>
            <a:r>
              <a:rPr lang="en-US" dirty="0"/>
              <a:t>Caching: [Einziger 2016] and [Liang 2009]</a:t>
            </a:r>
          </a:p>
          <a:p>
            <a:endParaRPr lang="en-US" dirty="0"/>
          </a:p>
          <a:p>
            <a:r>
              <a:rPr lang="en-US" dirty="0"/>
              <a:t>The prior attempts did not completely solve the problem: they are either inefficient or vulnerable. </a:t>
            </a:r>
          </a:p>
          <a:p>
            <a:endParaRPr lang="en-US" dirty="0"/>
          </a:p>
        </p:txBody>
      </p:sp>
    </p:spTree>
    <p:extLst>
      <p:ext uri="{BB962C8B-B14F-4D97-AF65-F5344CB8AC3E}">
        <p14:creationId xmlns:p14="http://schemas.microsoft.com/office/powerpoint/2010/main" val="198219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12A-A6AA-FC21-69B7-DF25F42CEB30}"/>
              </a:ext>
            </a:extLst>
          </p:cNvPr>
          <p:cNvSpPr>
            <a:spLocks noGrp="1"/>
          </p:cNvSpPr>
          <p:nvPr>
            <p:ph type="title"/>
          </p:nvPr>
        </p:nvSpPr>
        <p:spPr/>
        <p:txBody>
          <a:bodyPr/>
          <a:lstStyle/>
          <a:p>
            <a:r>
              <a:rPr lang="en-US" dirty="0"/>
              <a:t>Kademlia DHT</a:t>
            </a:r>
          </a:p>
        </p:txBody>
      </p:sp>
      <p:sp>
        <p:nvSpPr>
          <p:cNvPr id="32" name="TextBox 31">
            <a:extLst>
              <a:ext uri="{FF2B5EF4-FFF2-40B4-BE49-F238E27FC236}">
                <a16:creationId xmlns:a16="http://schemas.microsoft.com/office/drawing/2014/main" id="{F4FEF689-7373-6E84-4525-03976B6AF4F0}"/>
              </a:ext>
            </a:extLst>
          </p:cNvPr>
          <p:cNvSpPr txBox="1"/>
          <p:nvPr/>
        </p:nvSpPr>
        <p:spPr>
          <a:xfrm>
            <a:off x="10158413" y="3328988"/>
            <a:ext cx="184731" cy="369332"/>
          </a:xfrm>
          <a:prstGeom prst="rect">
            <a:avLst/>
          </a:prstGeom>
          <a:noFill/>
        </p:spPr>
        <p:txBody>
          <a:bodyPr wrap="none" rtlCol="0">
            <a:spAutoFit/>
          </a:bodyPr>
          <a:lstStyle/>
          <a:p>
            <a:endParaRPr lang="en-US"/>
          </a:p>
        </p:txBody>
      </p:sp>
      <p:sp>
        <p:nvSpPr>
          <p:cNvPr id="5" name="Content Placeholder 2">
            <a:extLst>
              <a:ext uri="{FF2B5EF4-FFF2-40B4-BE49-F238E27FC236}">
                <a16:creationId xmlns:a16="http://schemas.microsoft.com/office/drawing/2014/main" id="{7D9BED35-636D-4144-8513-B3C8FF11B746}"/>
              </a:ext>
            </a:extLst>
          </p:cNvPr>
          <p:cNvSpPr>
            <a:spLocks noGrp="1"/>
          </p:cNvSpPr>
          <p:nvPr>
            <p:ph idx="1"/>
          </p:nvPr>
        </p:nvSpPr>
        <p:spPr>
          <a:xfrm>
            <a:off x="838200" y="1690198"/>
            <a:ext cx="10836303" cy="2008122"/>
          </a:xfrm>
        </p:spPr>
        <p:txBody>
          <a:bodyPr>
            <a:normAutofit/>
          </a:bodyPr>
          <a:lstStyle/>
          <a:p>
            <a:r>
              <a:rPr lang="en-US" dirty="0"/>
              <a:t>Each node in a </a:t>
            </a:r>
            <a:r>
              <a:rPr lang="en-US" dirty="0" err="1"/>
              <a:t>Kademlia</a:t>
            </a:r>
            <a:r>
              <a:rPr lang="en-US" dirty="0"/>
              <a:t> network is assigned a 128-bit pseudo-random identifier called node ID.</a:t>
            </a:r>
          </a:p>
          <a:p>
            <a:r>
              <a:rPr lang="en-US" dirty="0"/>
              <a:t>Routing tables in a </a:t>
            </a:r>
            <a:r>
              <a:rPr lang="en-US" dirty="0" err="1"/>
              <a:t>Kademlia</a:t>
            </a:r>
            <a:r>
              <a:rPr lang="en-US" dirty="0"/>
              <a:t> network consist of k-buckets. The data stored in k-buckets include node IDs, node IP addresses, ports. </a:t>
            </a:r>
          </a:p>
        </p:txBody>
      </p:sp>
      <p:pic>
        <p:nvPicPr>
          <p:cNvPr id="22" name="Content Placeholder 4" descr="Diagram&#10;&#10;Description automatically generated">
            <a:extLst>
              <a:ext uri="{FF2B5EF4-FFF2-40B4-BE49-F238E27FC236}">
                <a16:creationId xmlns:a16="http://schemas.microsoft.com/office/drawing/2014/main" id="{61399255-EABC-C423-243E-B10B2F061D13}"/>
              </a:ext>
            </a:extLst>
          </p:cNvPr>
          <p:cNvPicPr>
            <a:picLocks noChangeAspect="1"/>
          </p:cNvPicPr>
          <p:nvPr/>
        </p:nvPicPr>
        <p:blipFill rotWithShape="1">
          <a:blip r:embed="rId3"/>
          <a:srcRect t="9097"/>
          <a:stretch/>
        </p:blipFill>
        <p:spPr>
          <a:xfrm>
            <a:off x="3385627" y="3588085"/>
            <a:ext cx="5741448" cy="2891833"/>
          </a:xfrm>
          <a:prstGeom prst="rect">
            <a:avLst/>
          </a:prstGeom>
        </p:spPr>
      </p:pic>
    </p:spTree>
    <p:extLst>
      <p:ext uri="{BB962C8B-B14F-4D97-AF65-F5344CB8AC3E}">
        <p14:creationId xmlns:p14="http://schemas.microsoft.com/office/powerpoint/2010/main" val="22172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B648-1568-C9DD-A9B9-5DA9F179CE6E}"/>
              </a:ext>
            </a:extLst>
          </p:cNvPr>
          <p:cNvSpPr>
            <a:spLocks noGrp="1"/>
          </p:cNvSpPr>
          <p:nvPr>
            <p:ph type="title"/>
          </p:nvPr>
        </p:nvSpPr>
        <p:spPr/>
        <p:txBody>
          <a:bodyPr/>
          <a:lstStyle/>
          <a:p>
            <a:r>
              <a:rPr lang="en-US" dirty="0"/>
              <a:t>Kademlia DHT</a:t>
            </a:r>
          </a:p>
        </p:txBody>
      </p:sp>
      <p:graphicFrame>
        <p:nvGraphicFramePr>
          <p:cNvPr id="3" name="Table 2">
            <a:extLst>
              <a:ext uri="{FF2B5EF4-FFF2-40B4-BE49-F238E27FC236}">
                <a16:creationId xmlns:a16="http://schemas.microsoft.com/office/drawing/2014/main" id="{13A8F26A-7A1E-5120-4DED-7088E4782DEB}"/>
              </a:ext>
            </a:extLst>
          </p:cNvPr>
          <p:cNvGraphicFramePr>
            <a:graphicFrameLocks noGrp="1"/>
          </p:cNvGraphicFramePr>
          <p:nvPr>
            <p:extLst>
              <p:ext uri="{D42A27DB-BD31-4B8C-83A1-F6EECF244321}">
                <p14:modId xmlns:p14="http://schemas.microsoft.com/office/powerpoint/2010/main" val="415219350"/>
              </p:ext>
            </p:extLst>
          </p:nvPr>
        </p:nvGraphicFramePr>
        <p:xfrm>
          <a:off x="1029689" y="3030406"/>
          <a:ext cx="3213534" cy="1854200"/>
        </p:xfrm>
        <a:graphic>
          <a:graphicData uri="http://schemas.openxmlformats.org/drawingml/2006/table">
            <a:tbl>
              <a:tblPr firstRow="1" bandRow="1">
                <a:tableStyleId>{5C22544A-7EE6-4342-B048-85BDC9FD1C3A}</a:tableStyleId>
              </a:tblPr>
              <a:tblGrid>
                <a:gridCol w="1379379">
                  <a:extLst>
                    <a:ext uri="{9D8B030D-6E8A-4147-A177-3AD203B41FA5}">
                      <a16:colId xmlns:a16="http://schemas.microsoft.com/office/drawing/2014/main" val="1549705195"/>
                    </a:ext>
                  </a:extLst>
                </a:gridCol>
                <a:gridCol w="1834155">
                  <a:extLst>
                    <a:ext uri="{9D8B030D-6E8A-4147-A177-3AD203B41FA5}">
                      <a16:colId xmlns:a16="http://schemas.microsoft.com/office/drawing/2014/main" val="2932441335"/>
                    </a:ext>
                  </a:extLst>
                </a:gridCol>
              </a:tblGrid>
              <a:tr h="370840">
                <a:tc gridSpan="2">
                  <a:txBody>
                    <a:bodyPr/>
                    <a:lstStyle/>
                    <a:p>
                      <a:r>
                        <a:rPr lang="en-US" dirty="0"/>
                        <a:t>Node 1101 Routing Table</a:t>
                      </a:r>
                    </a:p>
                  </a:txBody>
                  <a:tcPr>
                    <a:solidFill>
                      <a:schemeClr val="accent3"/>
                    </a:solidFill>
                  </a:tcPr>
                </a:tc>
                <a:tc hMerge="1">
                  <a:txBody>
                    <a:bodyPr/>
                    <a:lstStyle/>
                    <a:p>
                      <a:endParaRPr lang="en-US" dirty="0"/>
                    </a:p>
                  </a:txBody>
                  <a:tcPr>
                    <a:solidFill>
                      <a:schemeClr val="accent3"/>
                    </a:solidFill>
                  </a:tcPr>
                </a:tc>
                <a:extLst>
                  <a:ext uri="{0D108BD9-81ED-4DB2-BD59-A6C34878D82A}">
                    <a16:rowId xmlns:a16="http://schemas.microsoft.com/office/drawing/2014/main" val="1422795954"/>
                  </a:ext>
                </a:extLst>
              </a:tr>
              <a:tr h="370840">
                <a:tc>
                  <a:txBody>
                    <a:bodyPr/>
                    <a:lstStyle/>
                    <a:p>
                      <a:r>
                        <a:rPr lang="en-US" dirty="0"/>
                        <a:t>k-bucket 1</a:t>
                      </a:r>
                    </a:p>
                  </a:txBody>
                  <a:tcPr>
                    <a:solidFill>
                      <a:schemeClr val="accent3">
                        <a:lumMod val="20000"/>
                        <a:lumOff val="80000"/>
                      </a:schemeClr>
                    </a:solidFill>
                  </a:tcPr>
                </a:tc>
                <a:tc>
                  <a:txBody>
                    <a:bodyPr/>
                    <a:lstStyle/>
                    <a:p>
                      <a:r>
                        <a:rPr lang="en-US" dirty="0"/>
                        <a:t>0001, </a:t>
                      </a:r>
                      <a:r>
                        <a:rPr lang="en-US" i="1" u="sng" dirty="0">
                          <a:highlight>
                            <a:srgbClr val="FFFF00"/>
                          </a:highlight>
                        </a:rPr>
                        <a:t>0110</a:t>
                      </a:r>
                      <a:r>
                        <a:rPr lang="en-US" dirty="0"/>
                        <a:t>, 0011</a:t>
                      </a:r>
                    </a:p>
                  </a:txBody>
                  <a:tcPr>
                    <a:solidFill>
                      <a:schemeClr val="accent3">
                        <a:lumMod val="20000"/>
                        <a:lumOff val="80000"/>
                      </a:schemeClr>
                    </a:solidFill>
                  </a:tcPr>
                </a:tc>
                <a:extLst>
                  <a:ext uri="{0D108BD9-81ED-4DB2-BD59-A6C34878D82A}">
                    <a16:rowId xmlns:a16="http://schemas.microsoft.com/office/drawing/2014/main" val="3460453741"/>
                  </a:ext>
                </a:extLst>
              </a:tr>
              <a:tr h="370840">
                <a:tc>
                  <a:txBody>
                    <a:bodyPr/>
                    <a:lstStyle/>
                    <a:p>
                      <a:r>
                        <a:rPr lang="en-US" dirty="0"/>
                        <a:t>k-bucket 2</a:t>
                      </a:r>
                    </a:p>
                  </a:txBody>
                  <a:tcPr>
                    <a:solidFill>
                      <a:schemeClr val="accent3">
                        <a:lumMod val="20000"/>
                        <a:lumOff val="80000"/>
                      </a:schemeClr>
                    </a:solidFill>
                  </a:tcPr>
                </a:tc>
                <a:tc>
                  <a:txBody>
                    <a:bodyPr/>
                    <a:lstStyle/>
                    <a:p>
                      <a:r>
                        <a:rPr lang="en-US" dirty="0"/>
                        <a:t>1001, 1011, 1010</a:t>
                      </a:r>
                    </a:p>
                  </a:txBody>
                  <a:tcPr>
                    <a:solidFill>
                      <a:schemeClr val="accent3">
                        <a:lumMod val="20000"/>
                        <a:lumOff val="80000"/>
                      </a:schemeClr>
                    </a:solidFill>
                  </a:tcPr>
                </a:tc>
                <a:extLst>
                  <a:ext uri="{0D108BD9-81ED-4DB2-BD59-A6C34878D82A}">
                    <a16:rowId xmlns:a16="http://schemas.microsoft.com/office/drawing/2014/main" val="19648186"/>
                  </a:ext>
                </a:extLst>
              </a:tr>
              <a:tr h="370840">
                <a:tc>
                  <a:txBody>
                    <a:bodyPr/>
                    <a:lstStyle/>
                    <a:p>
                      <a:r>
                        <a:rPr lang="en-US" dirty="0"/>
                        <a:t>k-bucket 3</a:t>
                      </a:r>
                    </a:p>
                  </a:txBody>
                  <a:tcPr>
                    <a:solidFill>
                      <a:schemeClr val="accent3">
                        <a:lumMod val="20000"/>
                        <a:lumOff val="80000"/>
                      </a:schemeClr>
                    </a:solidFill>
                  </a:tcPr>
                </a:tc>
                <a:tc>
                  <a:txBody>
                    <a:bodyPr/>
                    <a:lstStyle/>
                    <a:p>
                      <a:r>
                        <a:rPr lang="en-US" dirty="0"/>
                        <a:t>1110, 1111</a:t>
                      </a:r>
                    </a:p>
                  </a:txBody>
                  <a:tcPr>
                    <a:solidFill>
                      <a:schemeClr val="accent3">
                        <a:lumMod val="20000"/>
                        <a:lumOff val="80000"/>
                      </a:schemeClr>
                    </a:solidFill>
                  </a:tcPr>
                </a:tc>
                <a:extLst>
                  <a:ext uri="{0D108BD9-81ED-4DB2-BD59-A6C34878D82A}">
                    <a16:rowId xmlns:a16="http://schemas.microsoft.com/office/drawing/2014/main" val="2724824558"/>
                  </a:ext>
                </a:extLst>
              </a:tr>
              <a:tr h="370840">
                <a:tc>
                  <a:txBody>
                    <a:bodyPr/>
                    <a:lstStyle/>
                    <a:p>
                      <a:r>
                        <a:rPr lang="en-US" dirty="0"/>
                        <a:t>k-bucket 4</a:t>
                      </a:r>
                    </a:p>
                  </a:txBody>
                  <a:tcPr>
                    <a:solidFill>
                      <a:schemeClr val="accent3">
                        <a:lumMod val="20000"/>
                        <a:lumOff val="80000"/>
                      </a:schemeClr>
                    </a:solidFill>
                  </a:tcPr>
                </a:tc>
                <a:tc>
                  <a:txBody>
                    <a:bodyPr/>
                    <a:lstStyle/>
                    <a:p>
                      <a:r>
                        <a:rPr lang="en-US" dirty="0"/>
                        <a:t>1100</a:t>
                      </a:r>
                    </a:p>
                  </a:txBody>
                  <a:tcPr>
                    <a:solidFill>
                      <a:schemeClr val="accent3">
                        <a:lumMod val="20000"/>
                        <a:lumOff val="80000"/>
                      </a:schemeClr>
                    </a:solidFill>
                  </a:tcPr>
                </a:tc>
                <a:extLst>
                  <a:ext uri="{0D108BD9-81ED-4DB2-BD59-A6C34878D82A}">
                    <a16:rowId xmlns:a16="http://schemas.microsoft.com/office/drawing/2014/main" val="3597295824"/>
                  </a:ext>
                </a:extLst>
              </a:tr>
            </a:tbl>
          </a:graphicData>
        </a:graphic>
      </p:graphicFrame>
      <p:graphicFrame>
        <p:nvGraphicFramePr>
          <p:cNvPr id="4" name="Table 3">
            <a:extLst>
              <a:ext uri="{FF2B5EF4-FFF2-40B4-BE49-F238E27FC236}">
                <a16:creationId xmlns:a16="http://schemas.microsoft.com/office/drawing/2014/main" id="{6AF7363B-F7C2-CB70-44A2-998394CF9A00}"/>
              </a:ext>
            </a:extLst>
          </p:cNvPr>
          <p:cNvGraphicFramePr>
            <a:graphicFrameLocks noGrp="1"/>
          </p:cNvGraphicFramePr>
          <p:nvPr>
            <p:extLst>
              <p:ext uri="{D42A27DB-BD31-4B8C-83A1-F6EECF244321}">
                <p14:modId xmlns:p14="http://schemas.microsoft.com/office/powerpoint/2010/main" val="1263559467"/>
              </p:ext>
            </p:extLst>
          </p:nvPr>
        </p:nvGraphicFramePr>
        <p:xfrm>
          <a:off x="4432083" y="3029678"/>
          <a:ext cx="3213534" cy="1854200"/>
        </p:xfrm>
        <a:graphic>
          <a:graphicData uri="http://schemas.openxmlformats.org/drawingml/2006/table">
            <a:tbl>
              <a:tblPr firstRow="1" bandRow="1">
                <a:tableStyleId>{5C22544A-7EE6-4342-B048-85BDC9FD1C3A}</a:tableStyleId>
              </a:tblPr>
              <a:tblGrid>
                <a:gridCol w="1379379">
                  <a:extLst>
                    <a:ext uri="{9D8B030D-6E8A-4147-A177-3AD203B41FA5}">
                      <a16:colId xmlns:a16="http://schemas.microsoft.com/office/drawing/2014/main" val="1549705195"/>
                    </a:ext>
                  </a:extLst>
                </a:gridCol>
                <a:gridCol w="1834155">
                  <a:extLst>
                    <a:ext uri="{9D8B030D-6E8A-4147-A177-3AD203B41FA5}">
                      <a16:colId xmlns:a16="http://schemas.microsoft.com/office/drawing/2014/main" val="2932441335"/>
                    </a:ext>
                  </a:extLst>
                </a:gridCol>
              </a:tblGrid>
              <a:tr h="370840">
                <a:tc gridSpan="2">
                  <a:txBody>
                    <a:bodyPr/>
                    <a:lstStyle/>
                    <a:p>
                      <a:r>
                        <a:rPr lang="en-US" dirty="0"/>
                        <a:t>Node 0110 Routing Table</a:t>
                      </a:r>
                    </a:p>
                  </a:txBody>
                  <a:tcPr>
                    <a:solidFill>
                      <a:schemeClr val="accent3"/>
                    </a:solidFill>
                  </a:tcPr>
                </a:tc>
                <a:tc hMerge="1">
                  <a:txBody>
                    <a:bodyPr/>
                    <a:lstStyle/>
                    <a:p>
                      <a:endParaRPr lang="en-US" dirty="0"/>
                    </a:p>
                  </a:txBody>
                  <a:tcPr>
                    <a:solidFill>
                      <a:schemeClr val="accent3"/>
                    </a:solidFill>
                  </a:tcPr>
                </a:tc>
                <a:extLst>
                  <a:ext uri="{0D108BD9-81ED-4DB2-BD59-A6C34878D82A}">
                    <a16:rowId xmlns:a16="http://schemas.microsoft.com/office/drawing/2014/main" val="1422795954"/>
                  </a:ext>
                </a:extLst>
              </a:tr>
              <a:tr h="370840">
                <a:tc>
                  <a:txBody>
                    <a:bodyPr/>
                    <a:lstStyle/>
                    <a:p>
                      <a:r>
                        <a:rPr lang="en-US" dirty="0"/>
                        <a:t>k-bucket 1</a:t>
                      </a:r>
                    </a:p>
                  </a:txBody>
                  <a:tcPr>
                    <a:solidFill>
                      <a:schemeClr val="accent3">
                        <a:lumMod val="20000"/>
                        <a:lumOff val="80000"/>
                      </a:schemeClr>
                    </a:solidFill>
                  </a:tcPr>
                </a:tc>
                <a:tc>
                  <a:txBody>
                    <a:bodyPr/>
                    <a:lstStyle/>
                    <a:p>
                      <a:r>
                        <a:rPr lang="en-US" dirty="0"/>
                        <a:t>1111, 1011, 1100</a:t>
                      </a:r>
                    </a:p>
                  </a:txBody>
                  <a:tcPr>
                    <a:solidFill>
                      <a:schemeClr val="accent3">
                        <a:lumMod val="20000"/>
                        <a:lumOff val="80000"/>
                      </a:schemeClr>
                    </a:solidFill>
                  </a:tcPr>
                </a:tc>
                <a:extLst>
                  <a:ext uri="{0D108BD9-81ED-4DB2-BD59-A6C34878D82A}">
                    <a16:rowId xmlns:a16="http://schemas.microsoft.com/office/drawing/2014/main" val="3460453741"/>
                  </a:ext>
                </a:extLst>
              </a:tr>
              <a:tr h="370840">
                <a:tc>
                  <a:txBody>
                    <a:bodyPr/>
                    <a:lstStyle/>
                    <a:p>
                      <a:r>
                        <a:rPr lang="en-US" dirty="0"/>
                        <a:t>k-bucket 2</a:t>
                      </a:r>
                    </a:p>
                  </a:txBody>
                  <a:tcPr>
                    <a:solidFill>
                      <a:schemeClr val="accent3">
                        <a:lumMod val="20000"/>
                        <a:lumOff val="80000"/>
                      </a:schemeClr>
                    </a:solidFill>
                  </a:tcPr>
                </a:tc>
                <a:tc>
                  <a:txBody>
                    <a:bodyPr/>
                    <a:lstStyle/>
                    <a:p>
                      <a:r>
                        <a:rPr lang="en-US" dirty="0"/>
                        <a:t>0001, 0011, 0010</a:t>
                      </a:r>
                    </a:p>
                  </a:txBody>
                  <a:tcPr>
                    <a:solidFill>
                      <a:schemeClr val="accent3">
                        <a:lumMod val="20000"/>
                        <a:lumOff val="80000"/>
                      </a:schemeClr>
                    </a:solidFill>
                  </a:tcPr>
                </a:tc>
                <a:extLst>
                  <a:ext uri="{0D108BD9-81ED-4DB2-BD59-A6C34878D82A}">
                    <a16:rowId xmlns:a16="http://schemas.microsoft.com/office/drawing/2014/main" val="19648186"/>
                  </a:ext>
                </a:extLst>
              </a:tr>
              <a:tr h="370840">
                <a:tc>
                  <a:txBody>
                    <a:bodyPr/>
                    <a:lstStyle/>
                    <a:p>
                      <a:r>
                        <a:rPr lang="en-US" dirty="0"/>
                        <a:t>k-bucket 3</a:t>
                      </a:r>
                    </a:p>
                  </a:txBody>
                  <a:tcPr>
                    <a:solidFill>
                      <a:schemeClr val="accent3">
                        <a:lumMod val="20000"/>
                        <a:lumOff val="80000"/>
                      </a:schemeClr>
                    </a:solidFill>
                  </a:tcPr>
                </a:tc>
                <a:tc>
                  <a:txBody>
                    <a:bodyPr/>
                    <a:lstStyle/>
                    <a:p>
                      <a:r>
                        <a:rPr lang="en-US" i="1" u="sng" dirty="0">
                          <a:highlight>
                            <a:srgbClr val="FFFF00"/>
                          </a:highlight>
                        </a:rPr>
                        <a:t>0101</a:t>
                      </a:r>
                      <a:r>
                        <a:rPr lang="en-US" dirty="0"/>
                        <a:t>, 0100</a:t>
                      </a:r>
                    </a:p>
                  </a:txBody>
                  <a:tcPr>
                    <a:solidFill>
                      <a:schemeClr val="accent3">
                        <a:lumMod val="20000"/>
                        <a:lumOff val="80000"/>
                      </a:schemeClr>
                    </a:solidFill>
                  </a:tcPr>
                </a:tc>
                <a:extLst>
                  <a:ext uri="{0D108BD9-81ED-4DB2-BD59-A6C34878D82A}">
                    <a16:rowId xmlns:a16="http://schemas.microsoft.com/office/drawing/2014/main" val="2724824558"/>
                  </a:ext>
                </a:extLst>
              </a:tr>
              <a:tr h="370840">
                <a:tc>
                  <a:txBody>
                    <a:bodyPr/>
                    <a:lstStyle/>
                    <a:p>
                      <a:r>
                        <a:rPr lang="en-US" dirty="0"/>
                        <a:t>k-bucket 4</a:t>
                      </a:r>
                    </a:p>
                  </a:txBody>
                  <a:tcPr>
                    <a:solidFill>
                      <a:schemeClr val="accent3">
                        <a:lumMod val="20000"/>
                        <a:lumOff val="80000"/>
                      </a:schemeClr>
                    </a:solidFill>
                  </a:tcPr>
                </a:tc>
                <a:tc>
                  <a:txBody>
                    <a:bodyPr/>
                    <a:lstStyle/>
                    <a:p>
                      <a:r>
                        <a:rPr lang="en-US" dirty="0"/>
                        <a:t>0111</a:t>
                      </a:r>
                    </a:p>
                  </a:txBody>
                  <a:tcPr>
                    <a:solidFill>
                      <a:schemeClr val="accent3">
                        <a:lumMod val="20000"/>
                        <a:lumOff val="80000"/>
                      </a:schemeClr>
                    </a:solidFill>
                  </a:tcPr>
                </a:tc>
                <a:extLst>
                  <a:ext uri="{0D108BD9-81ED-4DB2-BD59-A6C34878D82A}">
                    <a16:rowId xmlns:a16="http://schemas.microsoft.com/office/drawing/2014/main" val="3597295824"/>
                  </a:ext>
                </a:extLst>
              </a:tr>
            </a:tbl>
          </a:graphicData>
        </a:graphic>
      </p:graphicFrame>
      <p:graphicFrame>
        <p:nvGraphicFramePr>
          <p:cNvPr id="6" name="Table 5">
            <a:extLst>
              <a:ext uri="{FF2B5EF4-FFF2-40B4-BE49-F238E27FC236}">
                <a16:creationId xmlns:a16="http://schemas.microsoft.com/office/drawing/2014/main" id="{8C85B2B8-3D46-528E-0DFF-269CC6BBB84B}"/>
              </a:ext>
            </a:extLst>
          </p:cNvPr>
          <p:cNvGraphicFramePr>
            <a:graphicFrameLocks noGrp="1"/>
          </p:cNvGraphicFramePr>
          <p:nvPr>
            <p:extLst>
              <p:ext uri="{D42A27DB-BD31-4B8C-83A1-F6EECF244321}">
                <p14:modId xmlns:p14="http://schemas.microsoft.com/office/powerpoint/2010/main" val="4040550508"/>
              </p:ext>
            </p:extLst>
          </p:nvPr>
        </p:nvGraphicFramePr>
        <p:xfrm>
          <a:off x="7834477" y="3029678"/>
          <a:ext cx="3213534" cy="1854200"/>
        </p:xfrm>
        <a:graphic>
          <a:graphicData uri="http://schemas.openxmlformats.org/drawingml/2006/table">
            <a:tbl>
              <a:tblPr firstRow="1" bandRow="1">
                <a:tableStyleId>{5C22544A-7EE6-4342-B048-85BDC9FD1C3A}</a:tableStyleId>
              </a:tblPr>
              <a:tblGrid>
                <a:gridCol w="1379379">
                  <a:extLst>
                    <a:ext uri="{9D8B030D-6E8A-4147-A177-3AD203B41FA5}">
                      <a16:colId xmlns:a16="http://schemas.microsoft.com/office/drawing/2014/main" val="1549705195"/>
                    </a:ext>
                  </a:extLst>
                </a:gridCol>
                <a:gridCol w="1834155">
                  <a:extLst>
                    <a:ext uri="{9D8B030D-6E8A-4147-A177-3AD203B41FA5}">
                      <a16:colId xmlns:a16="http://schemas.microsoft.com/office/drawing/2014/main" val="2932441335"/>
                    </a:ext>
                  </a:extLst>
                </a:gridCol>
              </a:tblGrid>
              <a:tr h="370840">
                <a:tc gridSpan="2">
                  <a:txBody>
                    <a:bodyPr/>
                    <a:lstStyle/>
                    <a:p>
                      <a:r>
                        <a:rPr lang="en-US" dirty="0"/>
                        <a:t>Node 0101 Routing Table</a:t>
                      </a:r>
                    </a:p>
                  </a:txBody>
                  <a:tcPr>
                    <a:solidFill>
                      <a:schemeClr val="accent3"/>
                    </a:solidFill>
                  </a:tcPr>
                </a:tc>
                <a:tc hMerge="1">
                  <a:txBody>
                    <a:bodyPr/>
                    <a:lstStyle/>
                    <a:p>
                      <a:endParaRPr lang="en-US" dirty="0"/>
                    </a:p>
                  </a:txBody>
                  <a:tcPr>
                    <a:solidFill>
                      <a:schemeClr val="accent3"/>
                    </a:solidFill>
                  </a:tcPr>
                </a:tc>
                <a:extLst>
                  <a:ext uri="{0D108BD9-81ED-4DB2-BD59-A6C34878D82A}">
                    <a16:rowId xmlns:a16="http://schemas.microsoft.com/office/drawing/2014/main" val="1422795954"/>
                  </a:ext>
                </a:extLst>
              </a:tr>
              <a:tr h="370840">
                <a:tc>
                  <a:txBody>
                    <a:bodyPr/>
                    <a:lstStyle/>
                    <a:p>
                      <a:r>
                        <a:rPr lang="en-US" dirty="0"/>
                        <a:t>k-bucket 1</a:t>
                      </a:r>
                    </a:p>
                  </a:txBody>
                  <a:tcPr>
                    <a:solidFill>
                      <a:schemeClr val="accent3">
                        <a:lumMod val="20000"/>
                        <a:lumOff val="80000"/>
                      </a:schemeClr>
                    </a:solidFill>
                  </a:tcPr>
                </a:tc>
                <a:tc>
                  <a:txBody>
                    <a:bodyPr/>
                    <a:lstStyle/>
                    <a:p>
                      <a:r>
                        <a:rPr lang="en-US" dirty="0"/>
                        <a:t>1101, 1011, 1001</a:t>
                      </a:r>
                    </a:p>
                  </a:txBody>
                  <a:tcPr>
                    <a:solidFill>
                      <a:schemeClr val="accent3">
                        <a:lumMod val="20000"/>
                        <a:lumOff val="80000"/>
                      </a:schemeClr>
                    </a:solidFill>
                  </a:tcPr>
                </a:tc>
                <a:extLst>
                  <a:ext uri="{0D108BD9-81ED-4DB2-BD59-A6C34878D82A}">
                    <a16:rowId xmlns:a16="http://schemas.microsoft.com/office/drawing/2014/main" val="3460453741"/>
                  </a:ext>
                </a:extLst>
              </a:tr>
              <a:tr h="370840">
                <a:tc>
                  <a:txBody>
                    <a:bodyPr/>
                    <a:lstStyle/>
                    <a:p>
                      <a:r>
                        <a:rPr lang="en-US" dirty="0"/>
                        <a:t>k-bucket 2</a:t>
                      </a:r>
                    </a:p>
                  </a:txBody>
                  <a:tcPr>
                    <a:solidFill>
                      <a:schemeClr val="accent3">
                        <a:lumMod val="20000"/>
                        <a:lumOff val="80000"/>
                      </a:schemeClr>
                    </a:solidFill>
                  </a:tcPr>
                </a:tc>
                <a:tc>
                  <a:txBody>
                    <a:bodyPr/>
                    <a:lstStyle/>
                    <a:p>
                      <a:r>
                        <a:rPr lang="en-US" dirty="0"/>
                        <a:t>0000, 0010, 0001</a:t>
                      </a:r>
                    </a:p>
                  </a:txBody>
                  <a:tcPr>
                    <a:solidFill>
                      <a:schemeClr val="accent3">
                        <a:lumMod val="20000"/>
                        <a:lumOff val="80000"/>
                      </a:schemeClr>
                    </a:solidFill>
                  </a:tcPr>
                </a:tc>
                <a:extLst>
                  <a:ext uri="{0D108BD9-81ED-4DB2-BD59-A6C34878D82A}">
                    <a16:rowId xmlns:a16="http://schemas.microsoft.com/office/drawing/2014/main" val="19648186"/>
                  </a:ext>
                </a:extLst>
              </a:tr>
              <a:tr h="370840">
                <a:tc>
                  <a:txBody>
                    <a:bodyPr/>
                    <a:lstStyle/>
                    <a:p>
                      <a:r>
                        <a:rPr lang="en-US" dirty="0"/>
                        <a:t>k-bucket 3</a:t>
                      </a:r>
                    </a:p>
                  </a:txBody>
                  <a:tcPr>
                    <a:solidFill>
                      <a:schemeClr val="accent3">
                        <a:lumMod val="20000"/>
                        <a:lumOff val="80000"/>
                      </a:schemeClr>
                    </a:solidFill>
                  </a:tcPr>
                </a:tc>
                <a:tc>
                  <a:txBody>
                    <a:bodyPr/>
                    <a:lstStyle/>
                    <a:p>
                      <a:r>
                        <a:rPr lang="en-US" dirty="0"/>
                        <a:t>0110, 0111</a:t>
                      </a:r>
                    </a:p>
                  </a:txBody>
                  <a:tcPr>
                    <a:solidFill>
                      <a:schemeClr val="accent3">
                        <a:lumMod val="20000"/>
                        <a:lumOff val="80000"/>
                      </a:schemeClr>
                    </a:solidFill>
                  </a:tcPr>
                </a:tc>
                <a:extLst>
                  <a:ext uri="{0D108BD9-81ED-4DB2-BD59-A6C34878D82A}">
                    <a16:rowId xmlns:a16="http://schemas.microsoft.com/office/drawing/2014/main" val="2724824558"/>
                  </a:ext>
                </a:extLst>
              </a:tr>
              <a:tr h="370840">
                <a:tc>
                  <a:txBody>
                    <a:bodyPr/>
                    <a:lstStyle/>
                    <a:p>
                      <a:r>
                        <a:rPr lang="en-US" dirty="0"/>
                        <a:t>k-bucket 4</a:t>
                      </a:r>
                    </a:p>
                  </a:txBody>
                  <a:tcPr>
                    <a:solidFill>
                      <a:schemeClr val="accent3">
                        <a:lumMod val="20000"/>
                        <a:lumOff val="80000"/>
                      </a:schemeClr>
                    </a:solidFill>
                  </a:tcPr>
                </a:tc>
                <a:tc>
                  <a:txBody>
                    <a:bodyPr/>
                    <a:lstStyle/>
                    <a:p>
                      <a:r>
                        <a:rPr lang="en-US" dirty="0"/>
                        <a:t>0100</a:t>
                      </a:r>
                    </a:p>
                  </a:txBody>
                  <a:tcPr>
                    <a:solidFill>
                      <a:schemeClr val="accent3">
                        <a:lumMod val="20000"/>
                        <a:lumOff val="80000"/>
                      </a:schemeClr>
                    </a:solidFill>
                  </a:tcPr>
                </a:tc>
                <a:extLst>
                  <a:ext uri="{0D108BD9-81ED-4DB2-BD59-A6C34878D82A}">
                    <a16:rowId xmlns:a16="http://schemas.microsoft.com/office/drawing/2014/main" val="3597295824"/>
                  </a:ext>
                </a:extLst>
              </a:tr>
            </a:tbl>
          </a:graphicData>
        </a:graphic>
      </p:graphicFrame>
      <p:sp>
        <p:nvSpPr>
          <p:cNvPr id="7" name="Oval 6">
            <a:extLst>
              <a:ext uri="{FF2B5EF4-FFF2-40B4-BE49-F238E27FC236}">
                <a16:creationId xmlns:a16="http://schemas.microsoft.com/office/drawing/2014/main" id="{8795E40C-A1B2-5F82-E298-2B6A821893E0}"/>
              </a:ext>
            </a:extLst>
          </p:cNvPr>
          <p:cNvSpPr/>
          <p:nvPr/>
        </p:nvSpPr>
        <p:spPr>
          <a:xfrm>
            <a:off x="2173079" y="2468908"/>
            <a:ext cx="926757" cy="3314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1101</a:t>
            </a:r>
          </a:p>
        </p:txBody>
      </p:sp>
      <p:sp>
        <p:nvSpPr>
          <p:cNvPr id="8" name="Oval 7">
            <a:extLst>
              <a:ext uri="{FF2B5EF4-FFF2-40B4-BE49-F238E27FC236}">
                <a16:creationId xmlns:a16="http://schemas.microsoft.com/office/drawing/2014/main" id="{E146549F-ECBD-1A1A-61FF-AFA0E7677F86}"/>
              </a:ext>
            </a:extLst>
          </p:cNvPr>
          <p:cNvSpPr/>
          <p:nvPr/>
        </p:nvSpPr>
        <p:spPr>
          <a:xfrm>
            <a:off x="5575471" y="2467006"/>
            <a:ext cx="926757" cy="3314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0110</a:t>
            </a:r>
          </a:p>
        </p:txBody>
      </p:sp>
      <p:sp>
        <p:nvSpPr>
          <p:cNvPr id="9" name="Oval 8">
            <a:extLst>
              <a:ext uri="{FF2B5EF4-FFF2-40B4-BE49-F238E27FC236}">
                <a16:creationId xmlns:a16="http://schemas.microsoft.com/office/drawing/2014/main" id="{A8618684-EAB7-8413-C65C-3C092EFB94DA}"/>
              </a:ext>
            </a:extLst>
          </p:cNvPr>
          <p:cNvSpPr/>
          <p:nvPr/>
        </p:nvSpPr>
        <p:spPr>
          <a:xfrm>
            <a:off x="8977864" y="2467007"/>
            <a:ext cx="926757" cy="3314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0101</a:t>
            </a:r>
          </a:p>
        </p:txBody>
      </p:sp>
      <p:cxnSp>
        <p:nvCxnSpPr>
          <p:cNvPr id="10" name="Straight Arrow Connector 9">
            <a:extLst>
              <a:ext uri="{FF2B5EF4-FFF2-40B4-BE49-F238E27FC236}">
                <a16:creationId xmlns:a16="http://schemas.microsoft.com/office/drawing/2014/main" id="{C998200E-C1DB-C861-A0C7-CAF8286AEB16}"/>
              </a:ext>
            </a:extLst>
          </p:cNvPr>
          <p:cNvCxnSpPr>
            <a:cxnSpLocks/>
          </p:cNvCxnSpPr>
          <p:nvPr/>
        </p:nvCxnSpPr>
        <p:spPr>
          <a:xfrm flipV="1">
            <a:off x="3099836" y="2584602"/>
            <a:ext cx="2475635" cy="19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61F734C-A021-E836-754D-599881E8B54E}"/>
              </a:ext>
            </a:extLst>
          </p:cNvPr>
          <p:cNvCxnSpPr>
            <a:cxnSpLocks/>
          </p:cNvCxnSpPr>
          <p:nvPr/>
        </p:nvCxnSpPr>
        <p:spPr>
          <a:xfrm>
            <a:off x="6502228" y="2584602"/>
            <a:ext cx="247563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C1E8EE0-35D6-99AA-9149-E20E0A87A54D}"/>
              </a:ext>
            </a:extLst>
          </p:cNvPr>
          <p:cNvSpPr txBox="1"/>
          <p:nvPr/>
        </p:nvSpPr>
        <p:spPr>
          <a:xfrm>
            <a:off x="1891913" y="2090353"/>
            <a:ext cx="1574149" cy="369332"/>
          </a:xfrm>
          <a:prstGeom prst="rect">
            <a:avLst/>
          </a:prstGeom>
          <a:noFill/>
        </p:spPr>
        <p:txBody>
          <a:bodyPr wrap="none" rtlCol="0">
            <a:spAutoFit/>
          </a:bodyPr>
          <a:lstStyle/>
          <a:p>
            <a:r>
              <a:rPr lang="en-US" cap="small" dirty="0"/>
              <a:t>LOOKUP</a:t>
            </a:r>
            <a:r>
              <a:rPr lang="en-US" dirty="0"/>
              <a:t>(0101)</a:t>
            </a:r>
          </a:p>
        </p:txBody>
      </p:sp>
      <p:cxnSp>
        <p:nvCxnSpPr>
          <p:cNvPr id="13" name="Straight Arrow Connector 12">
            <a:extLst>
              <a:ext uri="{FF2B5EF4-FFF2-40B4-BE49-F238E27FC236}">
                <a16:creationId xmlns:a16="http://schemas.microsoft.com/office/drawing/2014/main" id="{376809C6-5345-FBE2-3D95-613BD3E29762}"/>
              </a:ext>
            </a:extLst>
          </p:cNvPr>
          <p:cNvCxnSpPr>
            <a:cxnSpLocks/>
          </p:cNvCxnSpPr>
          <p:nvPr/>
        </p:nvCxnSpPr>
        <p:spPr>
          <a:xfrm flipH="1">
            <a:off x="3099836" y="2680852"/>
            <a:ext cx="2475635" cy="19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2FE3BA-76FF-E1EB-9232-492F814BF54C}"/>
              </a:ext>
            </a:extLst>
          </p:cNvPr>
          <p:cNvCxnSpPr>
            <a:cxnSpLocks/>
          </p:cNvCxnSpPr>
          <p:nvPr/>
        </p:nvCxnSpPr>
        <p:spPr>
          <a:xfrm flipH="1" flipV="1">
            <a:off x="6502228" y="2680852"/>
            <a:ext cx="247563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2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7CDA-1385-D256-488C-F9F7CB42F49B}"/>
              </a:ext>
            </a:extLst>
          </p:cNvPr>
          <p:cNvSpPr>
            <a:spLocks noGrp="1"/>
          </p:cNvSpPr>
          <p:nvPr>
            <p:ph type="title"/>
          </p:nvPr>
        </p:nvSpPr>
        <p:spPr/>
        <p:txBody>
          <a:bodyPr/>
          <a:lstStyle/>
          <a:p>
            <a:r>
              <a:rPr lang="en-US" dirty="0" err="1"/>
              <a:t>Kadabra</a:t>
            </a:r>
            <a:r>
              <a:rPr lang="en-US" dirty="0"/>
              <a:t> – multi-armed bandit</a:t>
            </a:r>
          </a:p>
        </p:txBody>
      </p:sp>
      <p:sp>
        <p:nvSpPr>
          <p:cNvPr id="3" name="Content Placeholder 2">
            <a:extLst>
              <a:ext uri="{FF2B5EF4-FFF2-40B4-BE49-F238E27FC236}">
                <a16:creationId xmlns:a16="http://schemas.microsoft.com/office/drawing/2014/main" id="{95BF9AF6-0EA5-AFE5-5C52-E101C5F22EDE}"/>
              </a:ext>
            </a:extLst>
          </p:cNvPr>
          <p:cNvSpPr>
            <a:spLocks noGrp="1"/>
          </p:cNvSpPr>
          <p:nvPr>
            <p:ph idx="1"/>
          </p:nvPr>
        </p:nvSpPr>
        <p:spPr>
          <a:xfrm>
            <a:off x="838200" y="1690688"/>
            <a:ext cx="10515600" cy="967003"/>
          </a:xfrm>
        </p:spPr>
        <p:txBody>
          <a:bodyPr/>
          <a:lstStyle/>
          <a:p>
            <a:r>
              <a:rPr lang="en-US" dirty="0"/>
              <a:t>In </a:t>
            </a:r>
            <a:r>
              <a:rPr lang="en-US" dirty="0" err="1"/>
              <a:t>Kadabra</a:t>
            </a:r>
            <a:r>
              <a:rPr lang="en-US" dirty="0"/>
              <a:t>, we treat the routing table configuration problem as a multi-armed bandit problem</a:t>
            </a:r>
          </a:p>
        </p:txBody>
      </p:sp>
      <p:sp>
        <p:nvSpPr>
          <p:cNvPr id="4" name="Oval 3">
            <a:extLst>
              <a:ext uri="{FF2B5EF4-FFF2-40B4-BE49-F238E27FC236}">
                <a16:creationId xmlns:a16="http://schemas.microsoft.com/office/drawing/2014/main" id="{FAF49759-9799-167C-E0CD-F99277F7A325}"/>
              </a:ext>
            </a:extLst>
          </p:cNvPr>
          <p:cNvSpPr/>
          <p:nvPr/>
        </p:nvSpPr>
        <p:spPr>
          <a:xfrm>
            <a:off x="2985796" y="3341169"/>
            <a:ext cx="2202025" cy="80279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Node (agent)</a:t>
            </a:r>
          </a:p>
        </p:txBody>
      </p:sp>
      <p:sp>
        <p:nvSpPr>
          <p:cNvPr id="5" name="Oval 4">
            <a:extLst>
              <a:ext uri="{FF2B5EF4-FFF2-40B4-BE49-F238E27FC236}">
                <a16:creationId xmlns:a16="http://schemas.microsoft.com/office/drawing/2014/main" id="{D4C604DC-D05D-3710-880C-441C95E5A8DD}"/>
              </a:ext>
            </a:extLst>
          </p:cNvPr>
          <p:cNvSpPr/>
          <p:nvPr/>
        </p:nvSpPr>
        <p:spPr>
          <a:xfrm>
            <a:off x="6096000" y="3343937"/>
            <a:ext cx="3262604" cy="802794"/>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Rest of the network (environment)</a:t>
            </a:r>
          </a:p>
        </p:txBody>
      </p:sp>
      <p:cxnSp>
        <p:nvCxnSpPr>
          <p:cNvPr id="7" name="Curved Connector 6">
            <a:extLst>
              <a:ext uri="{FF2B5EF4-FFF2-40B4-BE49-F238E27FC236}">
                <a16:creationId xmlns:a16="http://schemas.microsoft.com/office/drawing/2014/main" id="{4F1D9B12-D9AC-4987-3DA2-B92CD52754B5}"/>
              </a:ext>
            </a:extLst>
          </p:cNvPr>
          <p:cNvCxnSpPr>
            <a:cxnSpLocks/>
            <a:stCxn id="4" idx="0"/>
            <a:endCxn id="5" idx="0"/>
          </p:cNvCxnSpPr>
          <p:nvPr/>
        </p:nvCxnSpPr>
        <p:spPr>
          <a:xfrm rot="16200000" flipH="1">
            <a:off x="5905671" y="1522307"/>
            <a:ext cx="2768" cy="3640493"/>
          </a:xfrm>
          <a:prstGeom prst="curvedConnector3">
            <a:avLst>
              <a:gd name="adj1" fmla="val -825867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4BE597C3-FDDD-D8BC-1F0F-7E795627803A}"/>
              </a:ext>
            </a:extLst>
          </p:cNvPr>
          <p:cNvCxnSpPr>
            <a:cxnSpLocks/>
            <a:stCxn id="5" idx="4"/>
            <a:endCxn id="4" idx="4"/>
          </p:cNvCxnSpPr>
          <p:nvPr/>
        </p:nvCxnSpPr>
        <p:spPr>
          <a:xfrm rot="5400000" flipH="1">
            <a:off x="5905672" y="2325101"/>
            <a:ext cx="2768" cy="3640493"/>
          </a:xfrm>
          <a:prstGeom prst="curvedConnector3">
            <a:avLst>
              <a:gd name="adj1" fmla="val -825867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015471-D958-24B3-E29F-8AF96F145004}"/>
              </a:ext>
            </a:extLst>
          </p:cNvPr>
          <p:cNvSpPr txBox="1"/>
          <p:nvPr/>
        </p:nvSpPr>
        <p:spPr>
          <a:xfrm>
            <a:off x="4020577" y="2657691"/>
            <a:ext cx="3772956" cy="400110"/>
          </a:xfrm>
          <a:prstGeom prst="rect">
            <a:avLst/>
          </a:prstGeom>
          <a:noFill/>
        </p:spPr>
        <p:txBody>
          <a:bodyPr wrap="none" rtlCol="0">
            <a:spAutoFit/>
          </a:bodyPr>
          <a:lstStyle/>
          <a:p>
            <a:r>
              <a:rPr lang="en-US" sz="2000" dirty="0"/>
              <a:t>Action: routing table configuration</a:t>
            </a:r>
          </a:p>
        </p:txBody>
      </p:sp>
      <p:sp>
        <p:nvSpPr>
          <p:cNvPr id="19" name="TextBox 18">
            <a:extLst>
              <a:ext uri="{FF2B5EF4-FFF2-40B4-BE49-F238E27FC236}">
                <a16:creationId xmlns:a16="http://schemas.microsoft.com/office/drawing/2014/main" id="{E4D8C088-F348-7292-EA9D-ED4FD91BC345}"/>
              </a:ext>
            </a:extLst>
          </p:cNvPr>
          <p:cNvSpPr txBox="1"/>
          <p:nvPr/>
        </p:nvSpPr>
        <p:spPr>
          <a:xfrm>
            <a:off x="4511352" y="4438223"/>
            <a:ext cx="2791405" cy="400110"/>
          </a:xfrm>
          <a:prstGeom prst="rect">
            <a:avLst/>
          </a:prstGeom>
          <a:noFill/>
        </p:spPr>
        <p:txBody>
          <a:bodyPr wrap="none" rtlCol="0">
            <a:spAutoFit/>
          </a:bodyPr>
          <a:lstStyle/>
          <a:p>
            <a:r>
              <a:rPr lang="en-US" sz="2000" dirty="0"/>
              <a:t>Reward: lookup latencies</a:t>
            </a:r>
          </a:p>
        </p:txBody>
      </p:sp>
      <p:sp>
        <p:nvSpPr>
          <p:cNvPr id="20" name="TextBox 19">
            <a:extLst>
              <a:ext uri="{FF2B5EF4-FFF2-40B4-BE49-F238E27FC236}">
                <a16:creationId xmlns:a16="http://schemas.microsoft.com/office/drawing/2014/main" id="{4BA474D9-3BDD-73F8-9072-5B713CC1498B}"/>
              </a:ext>
            </a:extLst>
          </p:cNvPr>
          <p:cNvSpPr txBox="1"/>
          <p:nvPr/>
        </p:nvSpPr>
        <p:spPr>
          <a:xfrm>
            <a:off x="838200" y="4963061"/>
            <a:ext cx="10515600" cy="867930"/>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sz="2800" dirty="0"/>
              <a:t>In the naïve approach, the action space could be huge. How do we handle the huge action space?</a:t>
            </a:r>
          </a:p>
        </p:txBody>
      </p:sp>
    </p:spTree>
    <p:extLst>
      <p:ext uri="{BB962C8B-B14F-4D97-AF65-F5344CB8AC3E}">
        <p14:creationId xmlns:p14="http://schemas.microsoft.com/office/powerpoint/2010/main" val="34278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circle(in)">
                                      <p:cBhvr>
                                        <p:cTn id="23" dur="20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par>
                                <p:cTn id="29" presetID="6" presetClass="entr" presetSubtype="16"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circle(in)">
                                      <p:cBhvr>
                                        <p:cTn id="31" dur="2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47E2-4C17-6977-5544-E5D25C0E923F}"/>
              </a:ext>
            </a:extLst>
          </p:cNvPr>
          <p:cNvSpPr>
            <a:spLocks noGrp="1"/>
          </p:cNvSpPr>
          <p:nvPr>
            <p:ph type="title"/>
          </p:nvPr>
        </p:nvSpPr>
        <p:spPr/>
        <p:txBody>
          <a:bodyPr/>
          <a:lstStyle/>
          <a:p>
            <a:r>
              <a:rPr lang="en-US" dirty="0" err="1"/>
              <a:t>Kadabra</a:t>
            </a:r>
            <a:r>
              <a:rPr lang="en-US" dirty="0"/>
              <a:t> – subspaces</a:t>
            </a:r>
          </a:p>
        </p:txBody>
      </p:sp>
      <p:pic>
        <p:nvPicPr>
          <p:cNvPr id="4" name="Content Placeholder 4" descr="Diagram&#10;&#10;Description automatically generated">
            <a:extLst>
              <a:ext uri="{FF2B5EF4-FFF2-40B4-BE49-F238E27FC236}">
                <a16:creationId xmlns:a16="http://schemas.microsoft.com/office/drawing/2014/main" id="{029A97A9-FAF6-BE1A-051F-2F8077AD2707}"/>
              </a:ext>
            </a:extLst>
          </p:cNvPr>
          <p:cNvPicPr>
            <a:picLocks noChangeAspect="1"/>
          </p:cNvPicPr>
          <p:nvPr/>
        </p:nvPicPr>
        <p:blipFill rotWithShape="1">
          <a:blip r:embed="rId3"/>
          <a:srcRect t="9097"/>
          <a:stretch/>
        </p:blipFill>
        <p:spPr>
          <a:xfrm>
            <a:off x="2855876" y="2297725"/>
            <a:ext cx="6692900" cy="3371057"/>
          </a:xfrm>
          <a:prstGeom prst="rect">
            <a:avLst/>
          </a:prstGeom>
        </p:spPr>
      </p:pic>
      <p:sp>
        <p:nvSpPr>
          <p:cNvPr id="5" name="Right Brace 4">
            <a:extLst>
              <a:ext uri="{FF2B5EF4-FFF2-40B4-BE49-F238E27FC236}">
                <a16:creationId xmlns:a16="http://schemas.microsoft.com/office/drawing/2014/main" id="{1DBF1A34-8D9E-C72E-3961-18A7E1E91CAE}"/>
              </a:ext>
            </a:extLst>
          </p:cNvPr>
          <p:cNvSpPr/>
          <p:nvPr/>
        </p:nvSpPr>
        <p:spPr>
          <a:xfrm rot="5400000">
            <a:off x="3524214" y="5026441"/>
            <a:ext cx="339723" cy="1435100"/>
          </a:xfrm>
          <a:prstGeom prst="rightBrace">
            <a:avLst>
              <a:gd name="adj1" fmla="val 292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ight Brace 5">
            <a:extLst>
              <a:ext uri="{FF2B5EF4-FFF2-40B4-BE49-F238E27FC236}">
                <a16:creationId xmlns:a16="http://schemas.microsoft.com/office/drawing/2014/main" id="{26C03C31-0FCD-8D42-959F-39579FC9204E}"/>
              </a:ext>
            </a:extLst>
          </p:cNvPr>
          <p:cNvSpPr/>
          <p:nvPr/>
        </p:nvSpPr>
        <p:spPr>
          <a:xfrm rot="5400000">
            <a:off x="5168863" y="5026442"/>
            <a:ext cx="339723" cy="1435100"/>
          </a:xfrm>
          <a:prstGeom prst="rightBrace">
            <a:avLst>
              <a:gd name="adj1" fmla="val 292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872C7D96-0175-748F-05AD-3956DD170C83}"/>
              </a:ext>
            </a:extLst>
          </p:cNvPr>
          <p:cNvSpPr/>
          <p:nvPr/>
        </p:nvSpPr>
        <p:spPr>
          <a:xfrm rot="5400000">
            <a:off x="6810339" y="5026441"/>
            <a:ext cx="339723" cy="1435100"/>
          </a:xfrm>
          <a:prstGeom prst="rightBrace">
            <a:avLst>
              <a:gd name="adj1" fmla="val 292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30961390-A972-CF68-3FC6-9E580FAD9C63}"/>
              </a:ext>
            </a:extLst>
          </p:cNvPr>
          <p:cNvSpPr/>
          <p:nvPr/>
        </p:nvSpPr>
        <p:spPr>
          <a:xfrm rot="5400000">
            <a:off x="8451814" y="5026441"/>
            <a:ext cx="339723" cy="1435100"/>
          </a:xfrm>
          <a:prstGeom prst="rightBrace">
            <a:avLst>
              <a:gd name="adj1" fmla="val 292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EACD31AC-386F-8244-9756-8715269E7C95}"/>
              </a:ext>
            </a:extLst>
          </p:cNvPr>
          <p:cNvSpPr txBox="1"/>
          <p:nvPr/>
        </p:nvSpPr>
        <p:spPr>
          <a:xfrm>
            <a:off x="3159890" y="5913853"/>
            <a:ext cx="1068369" cy="369332"/>
          </a:xfrm>
          <a:prstGeom prst="rect">
            <a:avLst/>
          </a:prstGeom>
          <a:noFill/>
        </p:spPr>
        <p:txBody>
          <a:bodyPr wrap="none" rtlCol="0">
            <a:spAutoFit/>
          </a:bodyPr>
          <a:lstStyle/>
          <a:p>
            <a:r>
              <a:rPr lang="en-US" dirty="0"/>
              <a:t>Subspace</a:t>
            </a:r>
          </a:p>
        </p:txBody>
      </p:sp>
      <p:sp>
        <p:nvSpPr>
          <p:cNvPr id="13" name="Content Placeholder 2">
            <a:extLst>
              <a:ext uri="{FF2B5EF4-FFF2-40B4-BE49-F238E27FC236}">
                <a16:creationId xmlns:a16="http://schemas.microsoft.com/office/drawing/2014/main" id="{49594EBE-D82E-9092-F608-3782FDA59C35}"/>
              </a:ext>
            </a:extLst>
          </p:cNvPr>
          <p:cNvSpPr>
            <a:spLocks noGrp="1"/>
          </p:cNvSpPr>
          <p:nvPr>
            <p:ph idx="1"/>
          </p:nvPr>
        </p:nvSpPr>
        <p:spPr>
          <a:xfrm>
            <a:off x="838200" y="1690688"/>
            <a:ext cx="10515600" cy="967003"/>
          </a:xfrm>
        </p:spPr>
        <p:txBody>
          <a:bodyPr/>
          <a:lstStyle/>
          <a:p>
            <a:r>
              <a:rPr lang="en-US" dirty="0"/>
              <a:t>In </a:t>
            </a:r>
            <a:r>
              <a:rPr lang="en-US" dirty="0" err="1"/>
              <a:t>Kadabra</a:t>
            </a:r>
            <a:r>
              <a:rPr lang="en-US" dirty="0"/>
              <a:t>, each k-bucket is a subspace, and we treat subspaces as independent problems.</a:t>
            </a:r>
          </a:p>
        </p:txBody>
      </p:sp>
      <p:sp>
        <p:nvSpPr>
          <p:cNvPr id="14" name="TextBox 13">
            <a:extLst>
              <a:ext uri="{FF2B5EF4-FFF2-40B4-BE49-F238E27FC236}">
                <a16:creationId xmlns:a16="http://schemas.microsoft.com/office/drawing/2014/main" id="{25331C8E-AF6C-E184-C5EA-059C061C1482}"/>
              </a:ext>
            </a:extLst>
          </p:cNvPr>
          <p:cNvSpPr txBox="1"/>
          <p:nvPr/>
        </p:nvSpPr>
        <p:spPr>
          <a:xfrm>
            <a:off x="4801366" y="5920910"/>
            <a:ext cx="1068369" cy="369332"/>
          </a:xfrm>
          <a:prstGeom prst="rect">
            <a:avLst/>
          </a:prstGeom>
          <a:noFill/>
        </p:spPr>
        <p:txBody>
          <a:bodyPr wrap="none" rtlCol="0">
            <a:spAutoFit/>
          </a:bodyPr>
          <a:lstStyle/>
          <a:p>
            <a:r>
              <a:rPr lang="en-US" dirty="0"/>
              <a:t>Subspace</a:t>
            </a:r>
          </a:p>
        </p:txBody>
      </p:sp>
      <p:sp>
        <p:nvSpPr>
          <p:cNvPr id="15" name="TextBox 14">
            <a:extLst>
              <a:ext uri="{FF2B5EF4-FFF2-40B4-BE49-F238E27FC236}">
                <a16:creationId xmlns:a16="http://schemas.microsoft.com/office/drawing/2014/main" id="{3FC48E46-D30E-D9AA-3E18-479E35A3E7F7}"/>
              </a:ext>
            </a:extLst>
          </p:cNvPr>
          <p:cNvSpPr txBox="1"/>
          <p:nvPr/>
        </p:nvSpPr>
        <p:spPr>
          <a:xfrm>
            <a:off x="6442842" y="5913853"/>
            <a:ext cx="1068369" cy="369332"/>
          </a:xfrm>
          <a:prstGeom prst="rect">
            <a:avLst/>
          </a:prstGeom>
          <a:noFill/>
        </p:spPr>
        <p:txBody>
          <a:bodyPr wrap="none" rtlCol="0">
            <a:spAutoFit/>
          </a:bodyPr>
          <a:lstStyle/>
          <a:p>
            <a:r>
              <a:rPr lang="en-US" dirty="0"/>
              <a:t>Subspace</a:t>
            </a:r>
          </a:p>
        </p:txBody>
      </p:sp>
      <p:sp>
        <p:nvSpPr>
          <p:cNvPr id="16" name="TextBox 15">
            <a:extLst>
              <a:ext uri="{FF2B5EF4-FFF2-40B4-BE49-F238E27FC236}">
                <a16:creationId xmlns:a16="http://schemas.microsoft.com/office/drawing/2014/main" id="{DC91ECEF-17C3-F65A-6EF2-368CBE5A9797}"/>
              </a:ext>
            </a:extLst>
          </p:cNvPr>
          <p:cNvSpPr txBox="1"/>
          <p:nvPr/>
        </p:nvSpPr>
        <p:spPr>
          <a:xfrm>
            <a:off x="8084318" y="5920910"/>
            <a:ext cx="1068369" cy="369332"/>
          </a:xfrm>
          <a:prstGeom prst="rect">
            <a:avLst/>
          </a:prstGeom>
          <a:noFill/>
        </p:spPr>
        <p:txBody>
          <a:bodyPr wrap="none" rtlCol="0">
            <a:spAutoFit/>
          </a:bodyPr>
          <a:lstStyle/>
          <a:p>
            <a:r>
              <a:rPr lang="en-US" dirty="0"/>
              <a:t>Subspace</a:t>
            </a:r>
          </a:p>
        </p:txBody>
      </p:sp>
    </p:spTree>
    <p:extLst>
      <p:ext uri="{BB962C8B-B14F-4D97-AF65-F5344CB8AC3E}">
        <p14:creationId xmlns:p14="http://schemas.microsoft.com/office/powerpoint/2010/main" val="403609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3" grpId="1" build="p"/>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47B9-11E4-7BBE-512E-EA8898EF1B69}"/>
              </a:ext>
            </a:extLst>
          </p:cNvPr>
          <p:cNvSpPr>
            <a:spLocks noGrp="1"/>
          </p:cNvSpPr>
          <p:nvPr>
            <p:ph type="title"/>
          </p:nvPr>
        </p:nvSpPr>
        <p:spPr/>
        <p:txBody>
          <a:bodyPr/>
          <a:lstStyle/>
          <a:p>
            <a:r>
              <a:rPr lang="en-US" dirty="0" err="1"/>
              <a:t>Kadabra</a:t>
            </a:r>
            <a:r>
              <a:rPr lang="en-US" dirty="0"/>
              <a:t> –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575DBE-677A-C639-DF30-3ABBBB325028}"/>
                  </a:ext>
                </a:extLst>
              </p:cNvPr>
              <p:cNvSpPr>
                <a:spLocks noGrp="1"/>
              </p:cNvSpPr>
              <p:nvPr>
                <p:ph idx="1"/>
              </p:nvPr>
            </p:nvSpPr>
            <p:spPr>
              <a:xfrm>
                <a:off x="838200" y="1825625"/>
                <a:ext cx="10515600" cy="4470244"/>
              </a:xfrm>
            </p:spPr>
            <p:txBody>
              <a:bodyPr>
                <a:normAutofit fontScale="92500" lnSpcReduction="10000"/>
              </a:bodyPr>
              <a:lstStyle/>
              <a:p>
                <a:r>
                  <a:rPr lang="en-US" dirty="0"/>
                  <a:t>The k-bucket stores a list of candidate peers </a:t>
                </a:r>
                <a14:m>
                  <m:oMath xmlns:m="http://schemas.openxmlformats.org/officeDocument/2006/math">
                    <m:r>
                      <a:rPr lang="en-US" i="1" smtClean="0">
                        <a:latin typeface="Cambria Math" panose="02040503050406030204" pitchFamily="18" charset="0"/>
                        <a:ea typeface="Cambria Math" panose="02040503050406030204" pitchFamily="18" charset="0"/>
                      </a:rPr>
                      <m:t>ℒ</m:t>
                    </m:r>
                  </m:oMath>
                </a14:m>
                <a:endParaRPr lang="en-US" dirty="0"/>
              </a:p>
              <a:p>
                <a:r>
                  <a:rPr lang="en-US" dirty="0"/>
                  <a:t>At the end of an </a:t>
                </a:r>
                <a:r>
                  <a:rPr lang="en-US" b="1" dirty="0"/>
                  <a:t>epoch</a:t>
                </a:r>
              </a:p>
              <a:p>
                <a:pPr lvl="1"/>
                <a:r>
                  <a:rPr lang="en-US" dirty="0"/>
                  <a:t>if next epoch is exploitation: the k-bucket runs the epoch with current peer configuration or previous peer configuration depends on which has better bucket score</a:t>
                </a:r>
              </a:p>
              <a:p>
                <a:pPr lvl="1"/>
                <a:r>
                  <a:rPr lang="en-US" dirty="0"/>
                  <a:t>if next epoch is exploration: the k-bucket replaces the worst scored peer with a random peer from </a:t>
                </a:r>
                <a14:m>
                  <m:oMath xmlns:m="http://schemas.openxmlformats.org/officeDocument/2006/math">
                    <m:r>
                      <a:rPr lang="en-US" i="1" smtClean="0">
                        <a:latin typeface="Cambria Math" panose="02040503050406030204" pitchFamily="18" charset="0"/>
                        <a:ea typeface="Cambria Math" panose="02040503050406030204" pitchFamily="18" charset="0"/>
                      </a:rPr>
                      <m:t>ℒ</m:t>
                    </m:r>
                  </m:oMath>
                </a14:m>
                <a:endParaRPr lang="en-US" dirty="0"/>
              </a:p>
              <a:p>
                <a:r>
                  <a:rPr lang="en-US" dirty="0"/>
                  <a:t>The k-bucket keeps track of the bucket </a:t>
                </a:r>
                <a:r>
                  <a:rPr lang="en-US" b="1" dirty="0"/>
                  <a:t>score</a:t>
                </a:r>
                <a:r>
                  <a:rPr lang="en-US" dirty="0"/>
                  <a:t> of the current and the previous epoch</a:t>
                </a:r>
              </a:p>
              <a:p>
                <a:endParaRPr lang="en-US" dirty="0"/>
              </a:p>
              <a:p>
                <a:r>
                  <a:rPr lang="en-US" dirty="0"/>
                  <a:t>When there are queries initiated or routed via the k-bucket, the k-bucket stores data pertaining to unseen peers and potentially add them to </a:t>
                </a:r>
                <a14:m>
                  <m:oMath xmlns:m="http://schemas.openxmlformats.org/officeDocument/2006/math">
                    <m:r>
                      <a:rPr lang="en-US" i="1">
                        <a:latin typeface="Cambria Math" panose="02040503050406030204" pitchFamily="18" charset="0"/>
                        <a:ea typeface="Cambria Math" panose="02040503050406030204" pitchFamily="18" charset="0"/>
                      </a:rPr>
                      <m:t>ℒ</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3A575DBE-677A-C639-DF30-3ABBBB325028}"/>
                  </a:ext>
                </a:extLst>
              </p:cNvPr>
              <p:cNvSpPr>
                <a:spLocks noGrp="1" noRot="1" noChangeAspect="1" noMove="1" noResize="1" noEditPoints="1" noAdjustHandles="1" noChangeArrowheads="1" noChangeShapeType="1" noTextEdit="1"/>
              </p:cNvSpPr>
              <p:nvPr>
                <p:ph idx="1"/>
              </p:nvPr>
            </p:nvSpPr>
            <p:spPr>
              <a:xfrm>
                <a:off x="838200" y="1825625"/>
                <a:ext cx="10515600" cy="4470244"/>
              </a:xfrm>
              <a:blipFill>
                <a:blip r:embed="rId3"/>
                <a:stretch>
                  <a:fillRect l="-965" t="-2550"/>
                </a:stretch>
              </a:blipFill>
            </p:spPr>
            <p:txBody>
              <a:bodyPr/>
              <a:lstStyle/>
              <a:p>
                <a:r>
                  <a:rPr lang="en-US">
                    <a:noFill/>
                  </a:rPr>
                  <a:t> </a:t>
                </a:r>
              </a:p>
            </p:txBody>
          </p:sp>
        </mc:Fallback>
      </mc:AlternateContent>
    </p:spTree>
    <p:extLst>
      <p:ext uri="{BB962C8B-B14F-4D97-AF65-F5344CB8AC3E}">
        <p14:creationId xmlns:p14="http://schemas.microsoft.com/office/powerpoint/2010/main" val="18576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8DC4-001E-E06F-018B-4264982520C9}"/>
              </a:ext>
            </a:extLst>
          </p:cNvPr>
          <p:cNvSpPr>
            <a:spLocks noGrp="1"/>
          </p:cNvSpPr>
          <p:nvPr>
            <p:ph type="title"/>
          </p:nvPr>
        </p:nvSpPr>
        <p:spPr/>
        <p:txBody>
          <a:bodyPr/>
          <a:lstStyle/>
          <a:p>
            <a:r>
              <a:rPr lang="en-US" dirty="0" err="1"/>
              <a:t>Kadabra</a:t>
            </a:r>
            <a:r>
              <a:rPr lang="en-US" dirty="0"/>
              <a:t> – learning</a:t>
            </a:r>
          </a:p>
        </p:txBody>
      </p:sp>
      <p:graphicFrame>
        <p:nvGraphicFramePr>
          <p:cNvPr id="4" name="Table 4">
            <a:extLst>
              <a:ext uri="{FF2B5EF4-FFF2-40B4-BE49-F238E27FC236}">
                <a16:creationId xmlns:a16="http://schemas.microsoft.com/office/drawing/2014/main" id="{D01F1BF5-3207-0157-63DD-76195494FB8C}"/>
              </a:ext>
            </a:extLst>
          </p:cNvPr>
          <p:cNvGraphicFramePr>
            <a:graphicFrameLocks noGrp="1"/>
          </p:cNvGraphicFramePr>
          <p:nvPr>
            <p:ph idx="1"/>
            <p:extLst>
              <p:ext uri="{D42A27DB-BD31-4B8C-83A1-F6EECF244321}">
                <p14:modId xmlns:p14="http://schemas.microsoft.com/office/powerpoint/2010/main" val="1746314798"/>
              </p:ext>
            </p:extLst>
          </p:nvPr>
        </p:nvGraphicFramePr>
        <p:xfrm>
          <a:off x="838200" y="1546225"/>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A: 10</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16</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25</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D: 14</a:t>
                      </a:r>
                    </a:p>
                  </a:txBody>
                  <a:tcPr/>
                </a:tc>
                <a:extLst>
                  <a:ext uri="{0D108BD9-81ED-4DB2-BD59-A6C34878D82A}">
                    <a16:rowId xmlns:a16="http://schemas.microsoft.com/office/drawing/2014/main" val="3699873502"/>
                  </a:ext>
                </a:extLst>
              </a:tr>
            </a:tbl>
          </a:graphicData>
        </a:graphic>
      </p:graphicFrame>
      <p:cxnSp>
        <p:nvCxnSpPr>
          <p:cNvPr id="5" name="Straight Arrow Connector 4">
            <a:extLst>
              <a:ext uri="{FF2B5EF4-FFF2-40B4-BE49-F238E27FC236}">
                <a16:creationId xmlns:a16="http://schemas.microsoft.com/office/drawing/2014/main" id="{37AA551D-8CAE-10A8-6141-047DFD9C43F9}"/>
              </a:ext>
            </a:extLst>
          </p:cNvPr>
          <p:cNvCxnSpPr>
            <a:cxnSpLocks/>
          </p:cNvCxnSpPr>
          <p:nvPr/>
        </p:nvCxnSpPr>
        <p:spPr>
          <a:xfrm>
            <a:off x="2330784" y="1719291"/>
            <a:ext cx="1215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4">
            <a:extLst>
              <a:ext uri="{FF2B5EF4-FFF2-40B4-BE49-F238E27FC236}">
                <a16:creationId xmlns:a16="http://schemas.microsoft.com/office/drawing/2014/main" id="{E4DC170E-06EB-DACC-E28A-99C1A0B998F3}"/>
              </a:ext>
            </a:extLst>
          </p:cNvPr>
          <p:cNvGraphicFramePr>
            <a:graphicFrameLocks/>
          </p:cNvGraphicFramePr>
          <p:nvPr>
            <p:extLst>
              <p:ext uri="{D42A27DB-BD31-4B8C-83A1-F6EECF244321}">
                <p14:modId xmlns:p14="http://schemas.microsoft.com/office/powerpoint/2010/main" val="2159252799"/>
              </p:ext>
            </p:extLst>
          </p:nvPr>
        </p:nvGraphicFramePr>
        <p:xfrm>
          <a:off x="3654549" y="1543050"/>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A: 12</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16</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24</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D: 16</a:t>
                      </a:r>
                    </a:p>
                  </a:txBody>
                  <a:tcPr/>
                </a:tc>
                <a:extLst>
                  <a:ext uri="{0D108BD9-81ED-4DB2-BD59-A6C34878D82A}">
                    <a16:rowId xmlns:a16="http://schemas.microsoft.com/office/drawing/2014/main" val="3699873502"/>
                  </a:ext>
                </a:extLst>
              </a:tr>
            </a:tbl>
          </a:graphicData>
        </a:graphic>
      </p:graphicFrame>
      <p:sp>
        <p:nvSpPr>
          <p:cNvPr id="7" name="TextBox 6">
            <a:extLst>
              <a:ext uri="{FF2B5EF4-FFF2-40B4-BE49-F238E27FC236}">
                <a16:creationId xmlns:a16="http://schemas.microsoft.com/office/drawing/2014/main" id="{75D03B97-86DE-868F-BF94-6743932C8E58}"/>
              </a:ext>
            </a:extLst>
          </p:cNvPr>
          <p:cNvSpPr txBox="1"/>
          <p:nvPr/>
        </p:nvSpPr>
        <p:spPr>
          <a:xfrm>
            <a:off x="662548" y="3397250"/>
            <a:ext cx="1735603" cy="646331"/>
          </a:xfrm>
          <a:prstGeom prst="rect">
            <a:avLst/>
          </a:prstGeom>
          <a:noFill/>
        </p:spPr>
        <p:txBody>
          <a:bodyPr wrap="square" rtlCol="0">
            <a:spAutoFit/>
          </a:bodyPr>
          <a:lstStyle/>
          <a:p>
            <a:r>
              <a:rPr lang="en-US" dirty="0"/>
              <a:t>Epoch 1</a:t>
            </a:r>
          </a:p>
          <a:p>
            <a:r>
              <a:rPr lang="en-US" dirty="0"/>
              <a:t>Bucket Score: 65</a:t>
            </a:r>
          </a:p>
        </p:txBody>
      </p:sp>
      <p:sp>
        <p:nvSpPr>
          <p:cNvPr id="8" name="TextBox 7">
            <a:extLst>
              <a:ext uri="{FF2B5EF4-FFF2-40B4-BE49-F238E27FC236}">
                <a16:creationId xmlns:a16="http://schemas.microsoft.com/office/drawing/2014/main" id="{8F63EBAD-4355-1C52-D48B-A10ACEAB1CE5}"/>
              </a:ext>
            </a:extLst>
          </p:cNvPr>
          <p:cNvSpPr txBox="1"/>
          <p:nvPr/>
        </p:nvSpPr>
        <p:spPr>
          <a:xfrm>
            <a:off x="3478897" y="3397250"/>
            <a:ext cx="1735603" cy="646331"/>
          </a:xfrm>
          <a:prstGeom prst="rect">
            <a:avLst/>
          </a:prstGeom>
          <a:noFill/>
        </p:spPr>
        <p:txBody>
          <a:bodyPr wrap="square" rtlCol="0">
            <a:spAutoFit/>
          </a:bodyPr>
          <a:lstStyle/>
          <a:p>
            <a:r>
              <a:rPr lang="en-US" dirty="0"/>
              <a:t>Epoch 2</a:t>
            </a:r>
          </a:p>
          <a:p>
            <a:r>
              <a:rPr lang="en-US" dirty="0"/>
              <a:t>Bucket Score: 68</a:t>
            </a:r>
          </a:p>
        </p:txBody>
      </p:sp>
      <p:cxnSp>
        <p:nvCxnSpPr>
          <p:cNvPr id="9" name="Straight Arrow Connector 8">
            <a:extLst>
              <a:ext uri="{FF2B5EF4-FFF2-40B4-BE49-F238E27FC236}">
                <a16:creationId xmlns:a16="http://schemas.microsoft.com/office/drawing/2014/main" id="{A789401A-BCC0-112A-C2EC-42EE7A6E8DEF}"/>
              </a:ext>
            </a:extLst>
          </p:cNvPr>
          <p:cNvCxnSpPr>
            <a:cxnSpLocks/>
          </p:cNvCxnSpPr>
          <p:nvPr/>
        </p:nvCxnSpPr>
        <p:spPr>
          <a:xfrm>
            <a:off x="5137238" y="1719291"/>
            <a:ext cx="1215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4">
            <a:extLst>
              <a:ext uri="{FF2B5EF4-FFF2-40B4-BE49-F238E27FC236}">
                <a16:creationId xmlns:a16="http://schemas.microsoft.com/office/drawing/2014/main" id="{270AF35C-B2D9-2C66-F560-F504256F61C3}"/>
              </a:ext>
            </a:extLst>
          </p:cNvPr>
          <p:cNvGraphicFramePr>
            <a:graphicFrameLocks/>
          </p:cNvGraphicFramePr>
          <p:nvPr>
            <p:extLst>
              <p:ext uri="{D42A27DB-BD31-4B8C-83A1-F6EECF244321}">
                <p14:modId xmlns:p14="http://schemas.microsoft.com/office/powerpoint/2010/main" val="1418231891"/>
              </p:ext>
            </p:extLst>
          </p:nvPr>
        </p:nvGraphicFramePr>
        <p:xfrm>
          <a:off x="6461003" y="1543050"/>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E: 17</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17</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25</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D: 13</a:t>
                      </a:r>
                    </a:p>
                  </a:txBody>
                  <a:tcPr/>
                </a:tc>
                <a:extLst>
                  <a:ext uri="{0D108BD9-81ED-4DB2-BD59-A6C34878D82A}">
                    <a16:rowId xmlns:a16="http://schemas.microsoft.com/office/drawing/2014/main" val="3699873502"/>
                  </a:ext>
                </a:extLst>
              </a:tr>
            </a:tbl>
          </a:graphicData>
        </a:graphic>
      </p:graphicFrame>
      <p:sp>
        <p:nvSpPr>
          <p:cNvPr id="11" name="TextBox 10">
            <a:extLst>
              <a:ext uri="{FF2B5EF4-FFF2-40B4-BE49-F238E27FC236}">
                <a16:creationId xmlns:a16="http://schemas.microsoft.com/office/drawing/2014/main" id="{070942DB-9F04-0DB4-E34E-3E7470595EEF}"/>
              </a:ext>
            </a:extLst>
          </p:cNvPr>
          <p:cNvSpPr txBox="1"/>
          <p:nvPr/>
        </p:nvSpPr>
        <p:spPr>
          <a:xfrm>
            <a:off x="6285351" y="3397250"/>
            <a:ext cx="1735603" cy="646331"/>
          </a:xfrm>
          <a:prstGeom prst="rect">
            <a:avLst/>
          </a:prstGeom>
          <a:noFill/>
        </p:spPr>
        <p:txBody>
          <a:bodyPr wrap="square" rtlCol="0">
            <a:spAutoFit/>
          </a:bodyPr>
          <a:lstStyle/>
          <a:p>
            <a:r>
              <a:rPr lang="en-US" dirty="0"/>
              <a:t>Epoch 3</a:t>
            </a:r>
          </a:p>
          <a:p>
            <a:r>
              <a:rPr lang="en-US" dirty="0"/>
              <a:t>Bucket Score: 72</a:t>
            </a:r>
          </a:p>
        </p:txBody>
      </p:sp>
      <p:cxnSp>
        <p:nvCxnSpPr>
          <p:cNvPr id="13" name="Straight Arrow Connector 12">
            <a:extLst>
              <a:ext uri="{FF2B5EF4-FFF2-40B4-BE49-F238E27FC236}">
                <a16:creationId xmlns:a16="http://schemas.microsoft.com/office/drawing/2014/main" id="{BE081D47-9828-E255-5F63-AF9BC07133CD}"/>
              </a:ext>
            </a:extLst>
          </p:cNvPr>
          <p:cNvCxnSpPr>
            <a:cxnSpLocks/>
          </p:cNvCxnSpPr>
          <p:nvPr/>
        </p:nvCxnSpPr>
        <p:spPr>
          <a:xfrm>
            <a:off x="7943692" y="1719291"/>
            <a:ext cx="1215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4">
            <a:extLst>
              <a:ext uri="{FF2B5EF4-FFF2-40B4-BE49-F238E27FC236}">
                <a16:creationId xmlns:a16="http://schemas.microsoft.com/office/drawing/2014/main" id="{524B8CF9-06EF-DA03-AF27-98120E8C5547}"/>
              </a:ext>
            </a:extLst>
          </p:cNvPr>
          <p:cNvGraphicFramePr>
            <a:graphicFrameLocks/>
          </p:cNvGraphicFramePr>
          <p:nvPr>
            <p:extLst>
              <p:ext uri="{D42A27DB-BD31-4B8C-83A1-F6EECF244321}">
                <p14:modId xmlns:p14="http://schemas.microsoft.com/office/powerpoint/2010/main" val="854371523"/>
              </p:ext>
            </p:extLst>
          </p:nvPr>
        </p:nvGraphicFramePr>
        <p:xfrm>
          <a:off x="9267457" y="1543050"/>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E: 18</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17</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26</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D: 10</a:t>
                      </a:r>
                    </a:p>
                  </a:txBody>
                  <a:tcPr/>
                </a:tc>
                <a:extLst>
                  <a:ext uri="{0D108BD9-81ED-4DB2-BD59-A6C34878D82A}">
                    <a16:rowId xmlns:a16="http://schemas.microsoft.com/office/drawing/2014/main" val="3699873502"/>
                  </a:ext>
                </a:extLst>
              </a:tr>
            </a:tbl>
          </a:graphicData>
        </a:graphic>
      </p:graphicFrame>
      <p:sp>
        <p:nvSpPr>
          <p:cNvPr id="15" name="TextBox 14">
            <a:extLst>
              <a:ext uri="{FF2B5EF4-FFF2-40B4-BE49-F238E27FC236}">
                <a16:creationId xmlns:a16="http://schemas.microsoft.com/office/drawing/2014/main" id="{7575FB9E-9F32-043E-5E57-BE474E682386}"/>
              </a:ext>
            </a:extLst>
          </p:cNvPr>
          <p:cNvSpPr txBox="1"/>
          <p:nvPr/>
        </p:nvSpPr>
        <p:spPr>
          <a:xfrm>
            <a:off x="9091805" y="3397250"/>
            <a:ext cx="1735603" cy="646331"/>
          </a:xfrm>
          <a:prstGeom prst="rect">
            <a:avLst/>
          </a:prstGeom>
          <a:noFill/>
        </p:spPr>
        <p:txBody>
          <a:bodyPr wrap="square" rtlCol="0">
            <a:spAutoFit/>
          </a:bodyPr>
          <a:lstStyle/>
          <a:p>
            <a:r>
              <a:rPr lang="en-US" dirty="0"/>
              <a:t>Epoch 4</a:t>
            </a:r>
          </a:p>
          <a:p>
            <a:r>
              <a:rPr lang="en-US" dirty="0"/>
              <a:t>Bucket Score: 71</a:t>
            </a:r>
          </a:p>
        </p:txBody>
      </p:sp>
      <p:graphicFrame>
        <p:nvGraphicFramePr>
          <p:cNvPr id="22" name="Table 4">
            <a:extLst>
              <a:ext uri="{FF2B5EF4-FFF2-40B4-BE49-F238E27FC236}">
                <a16:creationId xmlns:a16="http://schemas.microsoft.com/office/drawing/2014/main" id="{CAFA0C9C-C2F7-699D-2CF9-E133A1A7BC99}"/>
              </a:ext>
            </a:extLst>
          </p:cNvPr>
          <p:cNvGraphicFramePr>
            <a:graphicFrameLocks/>
          </p:cNvGraphicFramePr>
          <p:nvPr>
            <p:extLst>
              <p:ext uri="{D42A27DB-BD31-4B8C-83A1-F6EECF244321}">
                <p14:modId xmlns:p14="http://schemas.microsoft.com/office/powerpoint/2010/main" val="3141734137"/>
              </p:ext>
            </p:extLst>
          </p:nvPr>
        </p:nvGraphicFramePr>
        <p:xfrm>
          <a:off x="9267457" y="4211609"/>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E: 20</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15</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23</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F: 20</a:t>
                      </a:r>
                    </a:p>
                  </a:txBody>
                  <a:tcPr/>
                </a:tc>
                <a:extLst>
                  <a:ext uri="{0D108BD9-81ED-4DB2-BD59-A6C34878D82A}">
                    <a16:rowId xmlns:a16="http://schemas.microsoft.com/office/drawing/2014/main" val="3699873502"/>
                  </a:ext>
                </a:extLst>
              </a:tr>
            </a:tbl>
          </a:graphicData>
        </a:graphic>
      </p:graphicFrame>
      <p:sp>
        <p:nvSpPr>
          <p:cNvPr id="23" name="TextBox 22">
            <a:extLst>
              <a:ext uri="{FF2B5EF4-FFF2-40B4-BE49-F238E27FC236}">
                <a16:creationId xmlns:a16="http://schemas.microsoft.com/office/drawing/2014/main" id="{CB444474-2E8C-D904-3B72-D89EF8A36B58}"/>
              </a:ext>
            </a:extLst>
          </p:cNvPr>
          <p:cNvSpPr txBox="1"/>
          <p:nvPr/>
        </p:nvSpPr>
        <p:spPr>
          <a:xfrm>
            <a:off x="9091805" y="6065809"/>
            <a:ext cx="1735603" cy="646331"/>
          </a:xfrm>
          <a:prstGeom prst="rect">
            <a:avLst/>
          </a:prstGeom>
          <a:noFill/>
        </p:spPr>
        <p:txBody>
          <a:bodyPr wrap="none" rtlCol="0">
            <a:spAutoFit/>
          </a:bodyPr>
          <a:lstStyle/>
          <a:p>
            <a:r>
              <a:rPr lang="en-US" dirty="0"/>
              <a:t>Epoch 5</a:t>
            </a:r>
          </a:p>
          <a:p>
            <a:r>
              <a:rPr lang="en-US" dirty="0"/>
              <a:t>Bucket Score: 78</a:t>
            </a:r>
          </a:p>
        </p:txBody>
      </p:sp>
      <p:cxnSp>
        <p:nvCxnSpPr>
          <p:cNvPr id="25" name="Elbow Connector 24">
            <a:extLst>
              <a:ext uri="{FF2B5EF4-FFF2-40B4-BE49-F238E27FC236}">
                <a16:creationId xmlns:a16="http://schemas.microsoft.com/office/drawing/2014/main" id="{E24DD762-0CF9-29AB-91D5-2D5F13519047}"/>
              </a:ext>
            </a:extLst>
          </p:cNvPr>
          <p:cNvCxnSpPr>
            <a:cxnSpLocks/>
          </p:cNvCxnSpPr>
          <p:nvPr/>
        </p:nvCxnSpPr>
        <p:spPr>
          <a:xfrm>
            <a:off x="10666747" y="1736470"/>
            <a:ext cx="12700" cy="2668559"/>
          </a:xfrm>
          <a:prstGeom prst="bentConnector3">
            <a:avLst>
              <a:gd name="adj1" fmla="val 510492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6528B8C-BD65-B442-C014-525A7B63FA3F}"/>
              </a:ext>
            </a:extLst>
          </p:cNvPr>
          <p:cNvCxnSpPr>
            <a:cxnSpLocks/>
          </p:cNvCxnSpPr>
          <p:nvPr/>
        </p:nvCxnSpPr>
        <p:spPr>
          <a:xfrm rot="10800000">
            <a:off x="7943692" y="4405029"/>
            <a:ext cx="1215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Table 4">
            <a:extLst>
              <a:ext uri="{FF2B5EF4-FFF2-40B4-BE49-F238E27FC236}">
                <a16:creationId xmlns:a16="http://schemas.microsoft.com/office/drawing/2014/main" id="{D7896EDA-784C-24E9-D557-B1F02EC694C7}"/>
              </a:ext>
            </a:extLst>
          </p:cNvPr>
          <p:cNvGraphicFramePr>
            <a:graphicFrameLocks/>
          </p:cNvGraphicFramePr>
          <p:nvPr>
            <p:extLst>
              <p:ext uri="{D42A27DB-BD31-4B8C-83A1-F6EECF244321}">
                <p14:modId xmlns:p14="http://schemas.microsoft.com/office/powerpoint/2010/main" val="2036142703"/>
              </p:ext>
            </p:extLst>
          </p:nvPr>
        </p:nvGraphicFramePr>
        <p:xfrm>
          <a:off x="6451108" y="4211609"/>
          <a:ext cx="1384300" cy="185420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r h="370840">
                <a:tc>
                  <a:txBody>
                    <a:bodyPr/>
                    <a:lstStyle/>
                    <a:p>
                      <a:r>
                        <a:rPr lang="en-US" dirty="0">
                          <a:solidFill>
                            <a:schemeClr val="tx1"/>
                          </a:solidFill>
                        </a:rPr>
                        <a:t>Peer E: 19</a:t>
                      </a:r>
                    </a:p>
                  </a:txBody>
                  <a:tcPr/>
                </a:tc>
                <a:extLst>
                  <a:ext uri="{0D108BD9-81ED-4DB2-BD59-A6C34878D82A}">
                    <a16:rowId xmlns:a16="http://schemas.microsoft.com/office/drawing/2014/main" val="3727952069"/>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B: 18</a:t>
                      </a:r>
                    </a:p>
                  </a:txBody>
                  <a:tcPr/>
                </a:tc>
                <a:extLst>
                  <a:ext uri="{0D108BD9-81ED-4DB2-BD59-A6C34878D82A}">
                    <a16:rowId xmlns:a16="http://schemas.microsoft.com/office/drawing/2014/main" val="3483496645"/>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C: 24</a:t>
                      </a:r>
                    </a:p>
                  </a:txBody>
                  <a:tcPr/>
                </a:tc>
                <a:extLst>
                  <a:ext uri="{0D108BD9-81ED-4DB2-BD59-A6C34878D82A}">
                    <a16:rowId xmlns:a16="http://schemas.microsoft.com/office/drawing/2014/main" val="1902405922"/>
                  </a:ext>
                </a:extLst>
              </a:tr>
              <a:tr h="370840">
                <a:tc>
                  <a:txBody>
                    <a:bodyPr/>
                    <a:lstStyle/>
                    <a:p>
                      <a:pPr marL="0" algn="l" defTabSz="914400" rtl="0" eaLnBrk="1" latinLnBrk="0" hangingPunct="1"/>
                      <a:r>
                        <a:rPr lang="en-US" sz="1800" kern="1200" dirty="0">
                          <a:solidFill>
                            <a:schemeClr val="tx1"/>
                          </a:solidFill>
                          <a:latin typeface="+mn-lt"/>
                          <a:ea typeface="+mn-ea"/>
                          <a:cs typeface="+mn-cs"/>
                        </a:rPr>
                        <a:t>Peer F: 19</a:t>
                      </a:r>
                    </a:p>
                  </a:txBody>
                  <a:tcPr/>
                </a:tc>
                <a:extLst>
                  <a:ext uri="{0D108BD9-81ED-4DB2-BD59-A6C34878D82A}">
                    <a16:rowId xmlns:a16="http://schemas.microsoft.com/office/drawing/2014/main" val="3699873502"/>
                  </a:ext>
                </a:extLst>
              </a:tr>
            </a:tbl>
          </a:graphicData>
        </a:graphic>
      </p:graphicFrame>
      <p:sp>
        <p:nvSpPr>
          <p:cNvPr id="49" name="TextBox 48">
            <a:extLst>
              <a:ext uri="{FF2B5EF4-FFF2-40B4-BE49-F238E27FC236}">
                <a16:creationId xmlns:a16="http://schemas.microsoft.com/office/drawing/2014/main" id="{CC17D639-044E-1913-D353-BE3DE97C5609}"/>
              </a:ext>
            </a:extLst>
          </p:cNvPr>
          <p:cNvSpPr txBox="1"/>
          <p:nvPr/>
        </p:nvSpPr>
        <p:spPr>
          <a:xfrm>
            <a:off x="6275456" y="6065808"/>
            <a:ext cx="1735603" cy="646331"/>
          </a:xfrm>
          <a:prstGeom prst="rect">
            <a:avLst/>
          </a:prstGeom>
          <a:noFill/>
        </p:spPr>
        <p:txBody>
          <a:bodyPr wrap="none" rtlCol="0">
            <a:spAutoFit/>
          </a:bodyPr>
          <a:lstStyle/>
          <a:p>
            <a:r>
              <a:rPr lang="en-US" dirty="0"/>
              <a:t>Epoch 6</a:t>
            </a:r>
          </a:p>
          <a:p>
            <a:r>
              <a:rPr lang="en-US" dirty="0"/>
              <a:t>Bucket Score: 80</a:t>
            </a:r>
          </a:p>
        </p:txBody>
      </p:sp>
      <p:cxnSp>
        <p:nvCxnSpPr>
          <p:cNvPr id="50" name="Straight Arrow Connector 49">
            <a:extLst>
              <a:ext uri="{FF2B5EF4-FFF2-40B4-BE49-F238E27FC236}">
                <a16:creationId xmlns:a16="http://schemas.microsoft.com/office/drawing/2014/main" id="{FC3EAB6B-A1E7-0D8A-88A5-AC9D4DC95156}"/>
              </a:ext>
            </a:extLst>
          </p:cNvPr>
          <p:cNvCxnSpPr>
            <a:cxnSpLocks/>
          </p:cNvCxnSpPr>
          <p:nvPr/>
        </p:nvCxnSpPr>
        <p:spPr>
          <a:xfrm rot="10800000">
            <a:off x="5147801" y="4405029"/>
            <a:ext cx="12154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6EAFB0-A5BB-1858-97D0-42E0EFE2E7DD}"/>
              </a:ext>
            </a:extLst>
          </p:cNvPr>
          <p:cNvGrpSpPr/>
          <p:nvPr/>
        </p:nvGrpSpPr>
        <p:grpSpPr>
          <a:xfrm>
            <a:off x="4174802" y="4390038"/>
            <a:ext cx="612571" cy="107010"/>
            <a:chOff x="4144107" y="4405029"/>
            <a:chExt cx="612571" cy="107010"/>
          </a:xfrm>
        </p:grpSpPr>
        <p:sp>
          <p:nvSpPr>
            <p:cNvPr id="51" name="Oval 50">
              <a:extLst>
                <a:ext uri="{FF2B5EF4-FFF2-40B4-BE49-F238E27FC236}">
                  <a16:creationId xmlns:a16="http://schemas.microsoft.com/office/drawing/2014/main" id="{C4756778-5707-E4FA-3A6C-F37C40CC93BD}"/>
                </a:ext>
              </a:extLst>
            </p:cNvPr>
            <p:cNvSpPr/>
            <p:nvPr/>
          </p:nvSpPr>
          <p:spPr>
            <a:xfrm>
              <a:off x="4646950" y="4405029"/>
              <a:ext cx="109728" cy="1070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6AF5EC7-A014-E93C-2A48-AFF09EDDFD18}"/>
                </a:ext>
              </a:extLst>
            </p:cNvPr>
            <p:cNvSpPr/>
            <p:nvPr/>
          </p:nvSpPr>
          <p:spPr>
            <a:xfrm>
              <a:off x="4396525" y="4405029"/>
              <a:ext cx="109728" cy="1070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927A1E4-79EA-18A3-FBBC-AA46E2AD3AC7}"/>
                </a:ext>
              </a:extLst>
            </p:cNvPr>
            <p:cNvSpPr/>
            <p:nvPr/>
          </p:nvSpPr>
          <p:spPr>
            <a:xfrm>
              <a:off x="4144107" y="4405029"/>
              <a:ext cx="109728" cy="10701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descr="Laptop Svg Png Icon Free Download (#503518) - OnlineWebFonts.COM">
            <a:extLst>
              <a:ext uri="{FF2B5EF4-FFF2-40B4-BE49-F238E27FC236}">
                <a16:creationId xmlns:a16="http://schemas.microsoft.com/office/drawing/2014/main" id="{8B8BF042-88E6-07BF-E9EA-C7081CE47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715" y="5215084"/>
            <a:ext cx="786014" cy="614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Table 4">
            <a:extLst>
              <a:ext uri="{FF2B5EF4-FFF2-40B4-BE49-F238E27FC236}">
                <a16:creationId xmlns:a16="http://schemas.microsoft.com/office/drawing/2014/main" id="{29510C60-52DA-3C3B-9412-F07A56E89547}"/>
              </a:ext>
            </a:extLst>
          </p:cNvPr>
          <p:cNvGraphicFramePr>
            <a:graphicFrameLocks/>
          </p:cNvGraphicFramePr>
          <p:nvPr>
            <p:extLst>
              <p:ext uri="{D42A27DB-BD31-4B8C-83A1-F6EECF244321}">
                <p14:modId xmlns:p14="http://schemas.microsoft.com/office/powerpoint/2010/main" val="2325602375"/>
              </p:ext>
            </p:extLst>
          </p:nvPr>
        </p:nvGraphicFramePr>
        <p:xfrm>
          <a:off x="2971921" y="5336845"/>
          <a:ext cx="1384300" cy="37084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a:t>
                      </a:r>
                    </a:p>
                  </a:txBody>
                  <a:tcPr/>
                </a:tc>
                <a:extLst>
                  <a:ext uri="{0D108BD9-81ED-4DB2-BD59-A6C34878D82A}">
                    <a16:rowId xmlns:a16="http://schemas.microsoft.com/office/drawing/2014/main" val="739048141"/>
                  </a:ext>
                </a:extLst>
              </a:tr>
            </a:tbl>
          </a:graphicData>
        </a:graphic>
      </p:graphicFrame>
      <p:graphicFrame>
        <p:nvGraphicFramePr>
          <p:cNvPr id="24" name="Table 4">
            <a:extLst>
              <a:ext uri="{FF2B5EF4-FFF2-40B4-BE49-F238E27FC236}">
                <a16:creationId xmlns:a16="http://schemas.microsoft.com/office/drawing/2014/main" id="{5D9E9D60-15CF-9547-5425-823A1F237725}"/>
              </a:ext>
            </a:extLst>
          </p:cNvPr>
          <p:cNvGraphicFramePr>
            <a:graphicFrameLocks/>
          </p:cNvGraphicFramePr>
          <p:nvPr>
            <p:extLst>
              <p:ext uri="{D42A27DB-BD31-4B8C-83A1-F6EECF244321}">
                <p14:modId xmlns:p14="http://schemas.microsoft.com/office/powerpoint/2010/main" val="2033584511"/>
              </p:ext>
            </p:extLst>
          </p:nvPr>
        </p:nvGraphicFramePr>
        <p:xfrm>
          <a:off x="2971921" y="4844244"/>
          <a:ext cx="1384300" cy="37084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i-1</a:t>
                      </a:r>
                    </a:p>
                  </a:txBody>
                  <a:tcPr/>
                </a:tc>
                <a:extLst>
                  <a:ext uri="{0D108BD9-81ED-4DB2-BD59-A6C34878D82A}">
                    <a16:rowId xmlns:a16="http://schemas.microsoft.com/office/drawing/2014/main" val="739048141"/>
                  </a:ext>
                </a:extLst>
              </a:tr>
            </a:tbl>
          </a:graphicData>
        </a:graphic>
      </p:graphicFrame>
      <p:graphicFrame>
        <p:nvGraphicFramePr>
          <p:cNvPr id="26" name="Table 4">
            <a:extLst>
              <a:ext uri="{FF2B5EF4-FFF2-40B4-BE49-F238E27FC236}">
                <a16:creationId xmlns:a16="http://schemas.microsoft.com/office/drawing/2014/main" id="{A6CF07AE-866E-BD53-2D8E-A186A20956D8}"/>
              </a:ext>
            </a:extLst>
          </p:cNvPr>
          <p:cNvGraphicFramePr>
            <a:graphicFrameLocks/>
          </p:cNvGraphicFramePr>
          <p:nvPr>
            <p:extLst>
              <p:ext uri="{D42A27DB-BD31-4B8C-83A1-F6EECF244321}">
                <p14:modId xmlns:p14="http://schemas.microsoft.com/office/powerpoint/2010/main" val="2473299621"/>
              </p:ext>
            </p:extLst>
          </p:nvPr>
        </p:nvGraphicFramePr>
        <p:xfrm>
          <a:off x="2963581" y="5829446"/>
          <a:ext cx="1384300" cy="370840"/>
        </p:xfrm>
        <a:graphic>
          <a:graphicData uri="http://schemas.openxmlformats.org/drawingml/2006/table">
            <a:tbl>
              <a:tblPr firstRow="1">
                <a:tableStyleId>{F5AB1C69-6EDB-4FF4-983F-18BD219EF322}</a:tableStyleId>
              </a:tblPr>
              <a:tblGrid>
                <a:gridCol w="1384300">
                  <a:extLst>
                    <a:ext uri="{9D8B030D-6E8A-4147-A177-3AD203B41FA5}">
                      <a16:colId xmlns:a16="http://schemas.microsoft.com/office/drawing/2014/main" val="611693389"/>
                    </a:ext>
                  </a:extLst>
                </a:gridCol>
              </a:tblGrid>
              <a:tr h="370840">
                <a:tc>
                  <a:txBody>
                    <a:bodyPr/>
                    <a:lstStyle/>
                    <a:p>
                      <a:r>
                        <a:rPr lang="en-US" dirty="0"/>
                        <a:t>k-bucket i+1</a:t>
                      </a:r>
                    </a:p>
                  </a:txBody>
                  <a:tcPr/>
                </a:tc>
                <a:extLst>
                  <a:ext uri="{0D108BD9-81ED-4DB2-BD59-A6C34878D82A}">
                    <a16:rowId xmlns:a16="http://schemas.microsoft.com/office/drawing/2014/main" val="739048141"/>
                  </a:ext>
                </a:extLst>
              </a:tr>
            </a:tbl>
          </a:graphicData>
        </a:graphic>
      </p:graphicFrame>
      <p:pic>
        <p:nvPicPr>
          <p:cNvPr id="28" name="Picture 2" descr="Laptop Svg Png Icon Free Download (#503518) - OnlineWebFonts.COM">
            <a:extLst>
              <a:ext uri="{FF2B5EF4-FFF2-40B4-BE49-F238E27FC236}">
                <a16:creationId xmlns:a16="http://schemas.microsoft.com/office/drawing/2014/main" id="{9F3642E8-F4FB-3EDE-2D96-1DE09734B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37063"/>
            <a:ext cx="786014" cy="6143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Laptop Svg Png Icon Free Download (#503518) - OnlineWebFonts.COM">
            <a:extLst>
              <a:ext uri="{FF2B5EF4-FFF2-40B4-BE49-F238E27FC236}">
                <a16:creationId xmlns:a16="http://schemas.microsoft.com/office/drawing/2014/main" id="{09E15DC1-5C98-79D2-A903-258F1D9EB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 y="5927721"/>
            <a:ext cx="786014" cy="614362"/>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AC6EC9CA-8670-9241-EB76-E196EF4D3344}"/>
              </a:ext>
            </a:extLst>
          </p:cNvPr>
          <p:cNvGrpSpPr/>
          <p:nvPr/>
        </p:nvGrpSpPr>
        <p:grpSpPr>
          <a:xfrm>
            <a:off x="1171580" y="5319414"/>
            <a:ext cx="109728" cy="459870"/>
            <a:chOff x="7429500" y="2586038"/>
            <a:chExt cx="109728" cy="459870"/>
          </a:xfrm>
        </p:grpSpPr>
        <p:sp>
          <p:nvSpPr>
            <p:cNvPr id="31" name="Oval 30">
              <a:extLst>
                <a:ext uri="{FF2B5EF4-FFF2-40B4-BE49-F238E27FC236}">
                  <a16:creationId xmlns:a16="http://schemas.microsoft.com/office/drawing/2014/main" id="{E96E76D9-6F0A-26B3-45D9-FAC43A3C21C9}"/>
                </a:ext>
              </a:extLst>
            </p:cNvPr>
            <p:cNvSpPr/>
            <p:nvPr/>
          </p:nvSpPr>
          <p:spPr>
            <a:xfrm>
              <a:off x="7429500" y="2586038"/>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BED7FD1-AEDD-1624-8CEC-04A55F826273}"/>
                </a:ext>
              </a:extLst>
            </p:cNvPr>
            <p:cNvSpPr/>
            <p:nvPr/>
          </p:nvSpPr>
          <p:spPr>
            <a:xfrm>
              <a:off x="7429500" y="2754062"/>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FFAFEAB-47A9-A2A0-78AA-D4EF73898EDF}"/>
                </a:ext>
              </a:extLst>
            </p:cNvPr>
            <p:cNvSpPr/>
            <p:nvPr/>
          </p:nvSpPr>
          <p:spPr>
            <a:xfrm>
              <a:off x="7429500" y="2936180"/>
              <a:ext cx="109728" cy="10972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F9875355-7856-DD99-4BA9-2AC01686E3DF}"/>
              </a:ext>
            </a:extLst>
          </p:cNvPr>
          <p:cNvCxnSpPr>
            <a:stCxn id="28" idx="3"/>
            <a:endCxn id="20" idx="1"/>
          </p:cNvCxnSpPr>
          <p:nvPr/>
        </p:nvCxnSpPr>
        <p:spPr>
          <a:xfrm>
            <a:off x="1624214" y="4844244"/>
            <a:ext cx="326501" cy="678021"/>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2B8A8FE-5570-482F-9E0B-7A6F86F531DD}"/>
              </a:ext>
            </a:extLst>
          </p:cNvPr>
          <p:cNvCxnSpPr>
            <a:cxnSpLocks/>
            <a:stCxn id="20" idx="1"/>
            <a:endCxn id="29" idx="3"/>
          </p:cNvCxnSpPr>
          <p:nvPr/>
        </p:nvCxnSpPr>
        <p:spPr>
          <a:xfrm flipH="1">
            <a:off x="1619451" y="5522265"/>
            <a:ext cx="331264" cy="712637"/>
          </a:xfrm>
          <a:prstGeom prst="line">
            <a:avLst/>
          </a:prstGeom>
          <a:ln w="38100"/>
        </p:spPr>
        <p:style>
          <a:lnRef idx="1">
            <a:schemeClr val="dk1"/>
          </a:lnRef>
          <a:fillRef idx="0">
            <a:schemeClr val="dk1"/>
          </a:fillRef>
          <a:effectRef idx="0">
            <a:schemeClr val="dk1"/>
          </a:effectRef>
          <a:fontRef idx="minor">
            <a:schemeClr val="tx1"/>
          </a:fontRef>
        </p:style>
      </p:cxnSp>
      <p:sp>
        <p:nvSpPr>
          <p:cNvPr id="39" name="Multidocument 38">
            <a:extLst>
              <a:ext uri="{FF2B5EF4-FFF2-40B4-BE49-F238E27FC236}">
                <a16:creationId xmlns:a16="http://schemas.microsoft.com/office/drawing/2014/main" id="{58FFC551-4AD6-F875-0C24-00DE347058FF}"/>
              </a:ext>
            </a:extLst>
          </p:cNvPr>
          <p:cNvSpPr/>
          <p:nvPr/>
        </p:nvSpPr>
        <p:spPr>
          <a:xfrm>
            <a:off x="4583073" y="5118534"/>
            <a:ext cx="1308627" cy="773853"/>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n queries</a:t>
            </a:r>
          </a:p>
        </p:txBody>
      </p:sp>
    </p:spTree>
    <p:extLst>
      <p:ext uri="{BB962C8B-B14F-4D97-AF65-F5344CB8AC3E}">
        <p14:creationId xmlns:p14="http://schemas.microsoft.com/office/powerpoint/2010/main" val="38155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0" nodeType="clickEffect">
                                  <p:stCondLst>
                                    <p:cond delay="0"/>
                                  </p:stCondLst>
                                  <p:childTnLst>
                                    <p:animMotion origin="layout" path="M 0 0 L -0.3487 0 " pathEditMode="relative" ptsTypes="AA">
                                      <p:cBhvr>
                                        <p:cTn id="48" dur="2000" fill="hold"/>
                                        <p:tgtEl>
                                          <p:spTgt spid="39"/>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grpId="2" nodeType="clickEffect">
                                  <p:stCondLst>
                                    <p:cond delay="0"/>
                                  </p:stCondLst>
                                  <p:childTnLst>
                                    <p:animMotion origin="layout" path="M 0 0 L -0.34505 0.00509 " pathEditMode="relative" ptsTypes="AA">
                                      <p:cBhvr>
                                        <p:cTn id="63" dur="2000" fill="hold"/>
                                        <p:tgtEl>
                                          <p:spTgt spid="39"/>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3" nodeType="clickEffect">
                                  <p:stCondLst>
                                    <p:cond delay="0"/>
                                  </p:stCondLst>
                                  <p:childTnLst>
                                    <p:animMotion origin="layout" path="M 0 0 L -0.34636 0.00509 " pathEditMode="relative" ptsTypes="AA">
                                      <p:cBhvr>
                                        <p:cTn id="78" dur="2000" fill="hold"/>
                                        <p:tgtEl>
                                          <p:spTgt spid="39"/>
                                        </p:tgtEl>
                                        <p:attrNameLst>
                                          <p:attrName>ppt_x</p:attrName>
                                          <p:attrName>ppt_y</p:attrName>
                                        </p:attrNameLst>
                                      </p:cBhvr>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grpId="4" nodeType="clickEffect">
                                  <p:stCondLst>
                                    <p:cond delay="0"/>
                                  </p:stCondLst>
                                  <p:childTnLst>
                                    <p:animMotion origin="layout" path="M 0 0 L -0.35091 0.00509 " pathEditMode="relative" ptsTypes="AA">
                                      <p:cBhvr>
                                        <p:cTn id="93" dur="2000" fill="hold"/>
                                        <p:tgtEl>
                                          <p:spTgt spid="39"/>
                                        </p:tgtEl>
                                        <p:attrNameLst>
                                          <p:attrName>ppt_x</p:attrName>
                                          <p:attrName>ppt_y</p:attrName>
                                        </p:attrNameLst>
                                      </p:cBhvr>
                                    </p:animMotion>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par>
                                <p:cTn id="99" presetID="10" presetClass="entr" presetSubtype="0" fill="hold"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500"/>
                                        <p:tgtEl>
                                          <p:spTgt spid="23"/>
                                        </p:tgtEl>
                                      </p:cBhvr>
                                    </p:animEffec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5" nodeType="clickEffect">
                                  <p:stCondLst>
                                    <p:cond delay="0"/>
                                  </p:stCondLst>
                                  <p:childTnLst>
                                    <p:animMotion origin="layout" path="M 0 0 L -0.34622 0 " pathEditMode="relative" ptsTypes="AA">
                                      <p:cBhvr>
                                        <p:cTn id="108" dur="2000" fill="hold"/>
                                        <p:tgtEl>
                                          <p:spTgt spid="39"/>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5" grpId="0"/>
      <p:bldP spid="23" grpId="0"/>
      <p:bldP spid="49" grpId="0"/>
      <p:bldP spid="39" grpId="0" animBg="1"/>
      <p:bldP spid="39" grpId="1" animBg="1"/>
      <p:bldP spid="39" grpId="2" animBg="1"/>
      <p:bldP spid="39" grpId="3" animBg="1"/>
      <p:bldP spid="39" grpId="4" animBg="1"/>
      <p:bldP spid="39" grpId="5"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EEF9-8638-AC7E-389F-E8806AEE55FF}"/>
              </a:ext>
            </a:extLst>
          </p:cNvPr>
          <p:cNvSpPr>
            <a:spLocks noGrp="1"/>
          </p:cNvSpPr>
          <p:nvPr>
            <p:ph type="title"/>
          </p:nvPr>
        </p:nvSpPr>
        <p:spPr/>
        <p:txBody>
          <a:bodyPr/>
          <a:lstStyle/>
          <a:p>
            <a:r>
              <a:rPr lang="en-US" dirty="0" err="1"/>
              <a:t>Kadabra</a:t>
            </a:r>
            <a:r>
              <a:rPr lang="en-US" dirty="0"/>
              <a:t> – security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183D9A-4185-10AC-FF5A-5D67BF833ABC}"/>
                  </a:ext>
                </a:extLst>
              </p:cNvPr>
              <p:cNvSpPr>
                <a:spLocks noGrp="1"/>
              </p:cNvSpPr>
              <p:nvPr>
                <p:ph idx="1"/>
              </p:nvPr>
            </p:nvSpPr>
            <p:spPr/>
            <p:txBody>
              <a:bodyPr/>
              <a:lstStyle/>
              <a:p>
                <a:r>
                  <a:rPr lang="en-US" dirty="0"/>
                  <a:t>A naïve way of sampling peers from </a:t>
                </a:r>
                <a14:m>
                  <m:oMath xmlns:m="http://schemas.openxmlformats.org/officeDocument/2006/math">
                    <m:r>
                      <a:rPr lang="en-US" i="1" smtClean="0">
                        <a:latin typeface="Cambria Math" panose="02040503050406030204" pitchFamily="18" charset="0"/>
                        <a:ea typeface="Cambria Math" panose="02040503050406030204" pitchFamily="18" charset="0"/>
                      </a:rPr>
                      <m:t>ℒ</m:t>
                    </m:r>
                  </m:oMath>
                </a14:m>
                <a:r>
                  <a:rPr lang="en-US" dirty="0"/>
                  <a:t> would be picking peers with smaller RTTs, just like Proximity Neighbor Selection (PNS)</a:t>
                </a:r>
              </a:p>
              <a:p>
                <a:r>
                  <a:rPr lang="en-US" dirty="0"/>
                  <a:t>The naïve way is bad</a:t>
                </a:r>
              </a:p>
              <a:p>
                <a:pPr lvl="1"/>
                <a:r>
                  <a:rPr lang="en-US" dirty="0"/>
                  <a:t>PNS does not work under some scenarios </a:t>
                </a:r>
              </a:p>
              <a:p>
                <a:pPr lvl="1"/>
                <a:r>
                  <a:rPr lang="en-US" dirty="0"/>
                  <a:t>PNS is vulnerable to sybil attacks</a:t>
                </a:r>
              </a:p>
              <a:p>
                <a:r>
                  <a:rPr lang="en-US" dirty="0"/>
                  <a:t>Kadabra k-bucket has a user-defined security parameter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endParaRPr lang="en-US" dirty="0"/>
              </a:p>
              <a:p>
                <a:r>
                  <a:rPr lang="en-US" dirty="0"/>
                  <a:t>Sampled peers must have RTTs &gt;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endParaRPr lang="en-US" dirty="0"/>
              </a:p>
            </p:txBody>
          </p:sp>
        </mc:Choice>
        <mc:Fallback xmlns="">
          <p:sp>
            <p:nvSpPr>
              <p:cNvPr id="3" name="Content Placeholder 2">
                <a:extLst>
                  <a:ext uri="{FF2B5EF4-FFF2-40B4-BE49-F238E27FC236}">
                    <a16:creationId xmlns:a16="http://schemas.microsoft.com/office/drawing/2014/main" id="{65183D9A-4185-10AC-FF5A-5D67BF833ABC}"/>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73FF742-F9C4-CEA1-2AB3-2146098D9F4D}"/>
              </a:ext>
            </a:extLst>
          </p:cNvPr>
          <p:cNvSpPr/>
          <p:nvPr/>
        </p:nvSpPr>
        <p:spPr>
          <a:xfrm>
            <a:off x="10517982" y="5229226"/>
            <a:ext cx="271462" cy="27146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BE678E6-EF7A-020A-C4FF-933458708F53}"/>
              </a:ext>
            </a:extLst>
          </p:cNvPr>
          <p:cNvSpPr/>
          <p:nvPr/>
        </p:nvSpPr>
        <p:spPr>
          <a:xfrm>
            <a:off x="9953625" y="4665441"/>
            <a:ext cx="1400175" cy="13990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DEFBDE1A-BA7D-F556-C1B5-C33F9655363B}"/>
              </a:ext>
            </a:extLst>
          </p:cNvPr>
          <p:cNvCxnSpPr>
            <a:stCxn id="4" idx="7"/>
            <a:endCxn id="5" idx="7"/>
          </p:cNvCxnSpPr>
          <p:nvPr/>
        </p:nvCxnSpPr>
        <p:spPr>
          <a:xfrm flipV="1">
            <a:off x="10749689" y="4870324"/>
            <a:ext cx="399060" cy="39865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739923-B17A-D29D-AF2D-077AEF6587DE}"/>
                  </a:ext>
                </a:extLst>
              </p:cNvPr>
              <p:cNvSpPr txBox="1"/>
              <p:nvPr/>
            </p:nvSpPr>
            <p:spPr>
              <a:xfrm>
                <a:off x="10653712" y="4757834"/>
                <a:ext cx="370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oMath>
                  </m:oMathPara>
                </a14:m>
                <a:endParaRPr lang="en-US" dirty="0"/>
              </a:p>
            </p:txBody>
          </p:sp>
        </mc:Choice>
        <mc:Fallback xmlns="">
          <p:sp>
            <p:nvSpPr>
              <p:cNvPr id="8" name="TextBox 7">
                <a:extLst>
                  <a:ext uri="{FF2B5EF4-FFF2-40B4-BE49-F238E27FC236}">
                    <a16:creationId xmlns:a16="http://schemas.microsoft.com/office/drawing/2014/main" id="{07739923-B17A-D29D-AF2D-077AEF6587DE}"/>
                  </a:ext>
                </a:extLst>
              </p:cNvPr>
              <p:cNvSpPr txBox="1">
                <a:spLocks noRot="1" noChangeAspect="1" noMove="1" noResize="1" noEditPoints="1" noAdjustHandles="1" noChangeArrowheads="1" noChangeShapeType="1" noTextEdit="1"/>
              </p:cNvSpPr>
              <p:nvPr/>
            </p:nvSpPr>
            <p:spPr>
              <a:xfrm>
                <a:off x="10653712" y="4757834"/>
                <a:ext cx="370230" cy="369332"/>
              </a:xfrm>
              <a:prstGeom prst="rect">
                <a:avLst/>
              </a:prstGeom>
              <a:blipFill>
                <a:blip r:embed="rId4"/>
                <a:stretch>
                  <a:fillRect b="-10000"/>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3BB5CA1D-FCE3-A640-5019-B432BB73CE4A}"/>
              </a:ext>
            </a:extLst>
          </p:cNvPr>
          <p:cNvSpPr/>
          <p:nvPr/>
        </p:nvSpPr>
        <p:spPr>
          <a:xfrm>
            <a:off x="10133047" y="5471846"/>
            <a:ext cx="271462" cy="27146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331416-5F44-3177-CE82-26EC30110E6E}"/>
              </a:ext>
            </a:extLst>
          </p:cNvPr>
          <p:cNvSpPr/>
          <p:nvPr/>
        </p:nvSpPr>
        <p:spPr>
          <a:xfrm>
            <a:off x="10930866" y="5338133"/>
            <a:ext cx="271462" cy="27146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8CDE6C-E938-1344-D332-96A3F67FE710}"/>
              </a:ext>
            </a:extLst>
          </p:cNvPr>
          <p:cNvSpPr/>
          <p:nvPr/>
        </p:nvSpPr>
        <p:spPr>
          <a:xfrm>
            <a:off x="10198531" y="4879219"/>
            <a:ext cx="271462" cy="27146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7DB75C-C907-BD25-E5A4-17FE6ACDD186}"/>
              </a:ext>
            </a:extLst>
          </p:cNvPr>
          <p:cNvSpPr/>
          <p:nvPr/>
        </p:nvSpPr>
        <p:spPr>
          <a:xfrm>
            <a:off x="9997316" y="6014770"/>
            <a:ext cx="271462" cy="27146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C665180-58E4-A10E-874B-33653E848B1D}"/>
              </a:ext>
            </a:extLst>
          </p:cNvPr>
          <p:cNvSpPr/>
          <p:nvPr/>
        </p:nvSpPr>
        <p:spPr>
          <a:xfrm>
            <a:off x="11353800" y="5743308"/>
            <a:ext cx="271462" cy="27146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0CAF7AE-E283-DD1F-876C-AB0AE51D80FD}"/>
              </a:ext>
            </a:extLst>
          </p:cNvPr>
          <p:cNvSpPr/>
          <p:nvPr/>
        </p:nvSpPr>
        <p:spPr>
          <a:xfrm>
            <a:off x="9647373" y="4795305"/>
            <a:ext cx="271462" cy="27146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DF9126C-55E5-17CF-E911-47256F149617}"/>
              </a:ext>
            </a:extLst>
          </p:cNvPr>
          <p:cNvSpPr/>
          <p:nvPr/>
        </p:nvSpPr>
        <p:spPr>
          <a:xfrm>
            <a:off x="9592452" y="5471846"/>
            <a:ext cx="271462" cy="27146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CEAE802-9F9C-422F-2C05-DC318DB5758E}"/>
                  </a:ext>
                </a:extLst>
              </p:cNvPr>
              <p:cNvSpPr txBox="1"/>
              <p:nvPr/>
            </p:nvSpPr>
            <p:spPr>
              <a:xfrm>
                <a:off x="7164925" y="4807642"/>
                <a:ext cx="2696331" cy="923330"/>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makes Kadabra nodes prefer green peers rather than yellow peers.</a:t>
                </a:r>
              </a:p>
            </p:txBody>
          </p:sp>
        </mc:Choice>
        <mc:Fallback xmlns="">
          <p:sp>
            <p:nvSpPr>
              <p:cNvPr id="18" name="TextBox 17">
                <a:extLst>
                  <a:ext uri="{FF2B5EF4-FFF2-40B4-BE49-F238E27FC236}">
                    <a16:creationId xmlns:a16="http://schemas.microsoft.com/office/drawing/2014/main" id="{BCEAE802-9F9C-422F-2C05-DC318DB5758E}"/>
                  </a:ext>
                </a:extLst>
              </p:cNvPr>
              <p:cNvSpPr txBox="1">
                <a:spLocks noRot="1" noChangeAspect="1" noMove="1" noResize="1" noEditPoints="1" noAdjustHandles="1" noChangeArrowheads="1" noChangeShapeType="1" noTextEdit="1"/>
              </p:cNvSpPr>
              <p:nvPr/>
            </p:nvSpPr>
            <p:spPr>
              <a:xfrm>
                <a:off x="7164925" y="4807642"/>
                <a:ext cx="2696331" cy="923330"/>
              </a:xfrm>
              <a:prstGeom prst="rect">
                <a:avLst/>
              </a:prstGeom>
              <a:blipFill>
                <a:blip r:embed="rId5"/>
                <a:stretch>
                  <a:fillRect l="-1878" t="-2703" b="-945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0C94EC7B-31C8-1427-B61C-15A951E5C4CC}"/>
              </a:ext>
            </a:extLst>
          </p:cNvPr>
          <p:cNvSpPr/>
          <p:nvPr/>
        </p:nvSpPr>
        <p:spPr>
          <a:xfrm>
            <a:off x="11336850" y="4771854"/>
            <a:ext cx="271462" cy="271462"/>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17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8" grpId="0"/>
      <p:bldP spid="9" grpId="0" animBg="1"/>
      <p:bldP spid="12" grpId="0" animBg="1"/>
      <p:bldP spid="13" grpId="0" animBg="1"/>
      <p:bldP spid="14" grpId="0" animBg="1"/>
      <p:bldP spid="15" grpId="0" animBg="1"/>
      <p:bldP spid="16" grpId="0" animBg="1"/>
      <p:bldP spid="17" grpId="0" animBg="1"/>
      <p:bldP spid="18"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86406-74AF-6846-392C-2FEA19D0F468}"/>
              </a:ext>
            </a:extLst>
          </p:cNvPr>
          <p:cNvSpPr>
            <a:spLocks noGrp="1"/>
          </p:cNvSpPr>
          <p:nvPr>
            <p:ph type="title"/>
          </p:nvPr>
        </p:nvSpPr>
        <p:spPr/>
        <p:txBody>
          <a:bodyPr/>
          <a:lstStyle/>
          <a:p>
            <a:r>
              <a:rPr lang="en-US" dirty="0"/>
              <a:t>Decentralized web - boom</a:t>
            </a:r>
          </a:p>
        </p:txBody>
      </p:sp>
      <p:sp>
        <p:nvSpPr>
          <p:cNvPr id="3" name="TextBox 2">
            <a:extLst>
              <a:ext uri="{FF2B5EF4-FFF2-40B4-BE49-F238E27FC236}">
                <a16:creationId xmlns:a16="http://schemas.microsoft.com/office/drawing/2014/main" id="{D4C0287C-9855-D0AA-1BB0-C88A92A50364}"/>
              </a:ext>
            </a:extLst>
          </p:cNvPr>
          <p:cNvSpPr txBox="1"/>
          <p:nvPr/>
        </p:nvSpPr>
        <p:spPr>
          <a:xfrm>
            <a:off x="8309741" y="4478877"/>
            <a:ext cx="1467902" cy="461665"/>
          </a:xfrm>
          <a:prstGeom prst="rect">
            <a:avLst/>
          </a:prstGeom>
          <a:noFill/>
        </p:spPr>
        <p:txBody>
          <a:bodyPr wrap="none" rtlCol="0">
            <a:spAutoFit/>
          </a:bodyPr>
          <a:lstStyle/>
          <a:p>
            <a:r>
              <a:rPr lang="en-US" sz="2400" dirty="0"/>
              <a:t>Payments </a:t>
            </a:r>
          </a:p>
        </p:txBody>
      </p:sp>
      <p:pic>
        <p:nvPicPr>
          <p:cNvPr id="4" name="Picture 2" descr="Cryptocurrency - Wikipedia">
            <a:extLst>
              <a:ext uri="{FF2B5EF4-FFF2-40B4-BE49-F238E27FC236}">
                <a16:creationId xmlns:a16="http://schemas.microsoft.com/office/drawing/2014/main" id="{625D2D66-2A50-A10E-9C13-5FEF3F0F3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101" y="3655917"/>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itecoin (LTC) Trading">
            <a:extLst>
              <a:ext uri="{FF2B5EF4-FFF2-40B4-BE49-F238E27FC236}">
                <a16:creationId xmlns:a16="http://schemas.microsoft.com/office/drawing/2014/main" id="{D2B7525C-8929-E4D2-812E-650ECD98CC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2212" y="3655917"/>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810158-E3B7-405E-6EC0-6446227C6830}"/>
              </a:ext>
            </a:extLst>
          </p:cNvPr>
          <p:cNvSpPr txBox="1"/>
          <p:nvPr/>
        </p:nvSpPr>
        <p:spPr>
          <a:xfrm>
            <a:off x="8276392" y="2944980"/>
            <a:ext cx="1332288" cy="461665"/>
          </a:xfrm>
          <a:prstGeom prst="rect">
            <a:avLst/>
          </a:prstGeom>
          <a:noFill/>
        </p:spPr>
        <p:txBody>
          <a:bodyPr wrap="none" rtlCol="0">
            <a:spAutoFit/>
          </a:bodyPr>
          <a:lstStyle/>
          <a:p>
            <a:r>
              <a:rPr lang="en-US" sz="2400" dirty="0"/>
              <a:t>Compute</a:t>
            </a:r>
          </a:p>
        </p:txBody>
      </p:sp>
      <p:sp>
        <p:nvSpPr>
          <p:cNvPr id="7" name="TextBox 6">
            <a:extLst>
              <a:ext uri="{FF2B5EF4-FFF2-40B4-BE49-F238E27FC236}">
                <a16:creationId xmlns:a16="http://schemas.microsoft.com/office/drawing/2014/main" id="{2D1D067E-74E2-178C-902E-50039017BFB7}"/>
              </a:ext>
            </a:extLst>
          </p:cNvPr>
          <p:cNvSpPr txBox="1"/>
          <p:nvPr/>
        </p:nvSpPr>
        <p:spPr>
          <a:xfrm>
            <a:off x="5256328" y="6186886"/>
            <a:ext cx="1151277" cy="461665"/>
          </a:xfrm>
          <a:prstGeom prst="rect">
            <a:avLst/>
          </a:prstGeom>
          <a:noFill/>
        </p:spPr>
        <p:txBody>
          <a:bodyPr wrap="none" rtlCol="0">
            <a:spAutoFit/>
          </a:bodyPr>
          <a:lstStyle/>
          <a:p>
            <a:r>
              <a:rPr lang="en-US" sz="2400" dirty="0"/>
              <a:t>Finance</a:t>
            </a:r>
          </a:p>
        </p:txBody>
      </p:sp>
      <p:sp>
        <p:nvSpPr>
          <p:cNvPr id="8" name="TextBox 7">
            <a:extLst>
              <a:ext uri="{FF2B5EF4-FFF2-40B4-BE49-F238E27FC236}">
                <a16:creationId xmlns:a16="http://schemas.microsoft.com/office/drawing/2014/main" id="{85E13632-2F4B-4E78-36DC-5A6D58FCF816}"/>
              </a:ext>
            </a:extLst>
          </p:cNvPr>
          <p:cNvSpPr txBox="1"/>
          <p:nvPr/>
        </p:nvSpPr>
        <p:spPr>
          <a:xfrm>
            <a:off x="2274193" y="5384486"/>
            <a:ext cx="907621" cy="461665"/>
          </a:xfrm>
          <a:prstGeom prst="rect">
            <a:avLst/>
          </a:prstGeom>
          <a:noFill/>
        </p:spPr>
        <p:txBody>
          <a:bodyPr wrap="none" rtlCol="0">
            <a:spAutoFit/>
          </a:bodyPr>
          <a:lstStyle/>
          <a:p>
            <a:r>
              <a:rPr lang="en-US" sz="2400" dirty="0"/>
              <a:t>Video</a:t>
            </a:r>
          </a:p>
        </p:txBody>
      </p:sp>
      <p:sp>
        <p:nvSpPr>
          <p:cNvPr id="9" name="TextBox 8">
            <a:extLst>
              <a:ext uri="{FF2B5EF4-FFF2-40B4-BE49-F238E27FC236}">
                <a16:creationId xmlns:a16="http://schemas.microsoft.com/office/drawing/2014/main" id="{3897FFA6-4E05-1F47-0DE9-E0E9E3E488EB}"/>
              </a:ext>
            </a:extLst>
          </p:cNvPr>
          <p:cNvSpPr txBox="1"/>
          <p:nvPr/>
        </p:nvSpPr>
        <p:spPr>
          <a:xfrm>
            <a:off x="1918423" y="3737746"/>
            <a:ext cx="2134495" cy="461665"/>
          </a:xfrm>
          <a:prstGeom prst="rect">
            <a:avLst/>
          </a:prstGeom>
          <a:noFill/>
        </p:spPr>
        <p:txBody>
          <a:bodyPr wrap="none" rtlCol="0">
            <a:spAutoFit/>
          </a:bodyPr>
          <a:lstStyle/>
          <a:p>
            <a:r>
              <a:rPr lang="en-US" sz="2400" dirty="0"/>
              <a:t>Social networks</a:t>
            </a:r>
          </a:p>
        </p:txBody>
      </p:sp>
      <p:sp>
        <p:nvSpPr>
          <p:cNvPr id="10" name="TextBox 9">
            <a:extLst>
              <a:ext uri="{FF2B5EF4-FFF2-40B4-BE49-F238E27FC236}">
                <a16:creationId xmlns:a16="http://schemas.microsoft.com/office/drawing/2014/main" id="{30C8E226-1621-7405-3107-E1155C9975B4}"/>
              </a:ext>
            </a:extLst>
          </p:cNvPr>
          <p:cNvSpPr txBox="1"/>
          <p:nvPr/>
        </p:nvSpPr>
        <p:spPr>
          <a:xfrm>
            <a:off x="5133002" y="4419033"/>
            <a:ext cx="1545423" cy="461665"/>
          </a:xfrm>
          <a:prstGeom prst="rect">
            <a:avLst/>
          </a:prstGeom>
          <a:noFill/>
        </p:spPr>
        <p:txBody>
          <a:bodyPr wrap="none" rtlCol="0">
            <a:spAutoFit/>
          </a:bodyPr>
          <a:lstStyle/>
          <a:p>
            <a:r>
              <a:rPr lang="en-US" sz="2400" dirty="0"/>
              <a:t>Healthcare</a:t>
            </a:r>
          </a:p>
        </p:txBody>
      </p:sp>
      <p:sp>
        <p:nvSpPr>
          <p:cNvPr id="11" name="TextBox 10">
            <a:extLst>
              <a:ext uri="{FF2B5EF4-FFF2-40B4-BE49-F238E27FC236}">
                <a16:creationId xmlns:a16="http://schemas.microsoft.com/office/drawing/2014/main" id="{88B3B424-6EAA-83C6-5B84-4CA2D964274A}"/>
              </a:ext>
            </a:extLst>
          </p:cNvPr>
          <p:cNvSpPr txBox="1"/>
          <p:nvPr/>
        </p:nvSpPr>
        <p:spPr>
          <a:xfrm>
            <a:off x="4935192" y="2680253"/>
            <a:ext cx="1756058" cy="461665"/>
          </a:xfrm>
          <a:prstGeom prst="rect">
            <a:avLst/>
          </a:prstGeom>
          <a:noFill/>
        </p:spPr>
        <p:txBody>
          <a:bodyPr wrap="none" rtlCol="0">
            <a:spAutoFit/>
          </a:bodyPr>
          <a:lstStyle/>
          <a:p>
            <a:r>
              <a:rPr lang="en-US" sz="2400" dirty="0"/>
              <a:t>Data storage</a:t>
            </a:r>
          </a:p>
        </p:txBody>
      </p:sp>
      <p:pic>
        <p:nvPicPr>
          <p:cNvPr id="12" name="Picture 6" descr="Ripple XRP Icon | Cryptocurrency Flat Iconset | Christopher Downer">
            <a:extLst>
              <a:ext uri="{FF2B5EF4-FFF2-40B4-BE49-F238E27FC236}">
                <a16:creationId xmlns:a16="http://schemas.microsoft.com/office/drawing/2014/main" id="{4CF83BBE-7F7B-7C1D-4486-7782487DB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8380" y="3620974"/>
            <a:ext cx="857903" cy="8579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Ethereum ETH Icon | Cryptocurrency Flat Iconset | Christopher Downer">
            <a:extLst>
              <a:ext uri="{FF2B5EF4-FFF2-40B4-BE49-F238E27FC236}">
                <a16:creationId xmlns:a16="http://schemas.microsoft.com/office/drawing/2014/main" id="{BF8D113D-178B-B285-E4C5-F535B04D9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3992" y="2153433"/>
            <a:ext cx="789950" cy="789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Ada, cardano icon - Free download on Iconfinder">
            <a:extLst>
              <a:ext uri="{FF2B5EF4-FFF2-40B4-BE49-F238E27FC236}">
                <a16:creationId xmlns:a16="http://schemas.microsoft.com/office/drawing/2014/main" id="{BDD33CD7-050D-23A4-832B-2CDDA68C00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9284" y="2153433"/>
            <a:ext cx="789950" cy="7899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Storj Icon | Cryptocurrency Flat Iconset | Christopher Downer">
            <a:extLst>
              <a:ext uri="{FF2B5EF4-FFF2-40B4-BE49-F238E27FC236}">
                <a16:creationId xmlns:a16="http://schemas.microsoft.com/office/drawing/2014/main" id="{01A6539F-90AA-6BE0-B8AE-B0C82FD578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2820" y="1854651"/>
            <a:ext cx="805289" cy="8052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9A549CF3-D13A-182C-ED21-9B02BF0B5E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9927" y="5044183"/>
            <a:ext cx="1375761" cy="13735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a:extLst>
              <a:ext uri="{FF2B5EF4-FFF2-40B4-BE49-F238E27FC236}">
                <a16:creationId xmlns:a16="http://schemas.microsoft.com/office/drawing/2014/main" id="{A06CE673-3AD5-F8AB-544B-6290ED1121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3077" y="5342152"/>
            <a:ext cx="850392" cy="8503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Cryptocurrency Theta Logo Graphic by RagilStudio · Creative Fabrica">
            <a:extLst>
              <a:ext uri="{FF2B5EF4-FFF2-40B4-BE49-F238E27FC236}">
                <a16:creationId xmlns:a16="http://schemas.microsoft.com/office/drawing/2014/main" id="{EABF8035-7C48-2AB4-57FD-D761696347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5405" y="4573086"/>
            <a:ext cx="1143871" cy="8579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Livepeer price today, LPT to USD live, marketcap and chart | CoinMarketCap">
            <a:extLst>
              <a:ext uri="{FF2B5EF4-FFF2-40B4-BE49-F238E27FC236}">
                <a16:creationId xmlns:a16="http://schemas.microsoft.com/office/drawing/2014/main" id="{40CAA9AC-4BF6-5525-EE5D-0B7BE4578C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4387" y="4607062"/>
            <a:ext cx="789950" cy="7899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hainflix - Watch &amp; Earn Coins – Apps on Google Play">
            <a:extLst>
              <a:ext uri="{FF2B5EF4-FFF2-40B4-BE49-F238E27FC236}">
                <a16:creationId xmlns:a16="http://schemas.microsoft.com/office/drawing/2014/main" id="{5E112874-3479-8343-DD95-FFB4A96EB9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3627" y="4683897"/>
            <a:ext cx="627489" cy="6274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Steemit, social, network, communication Icon in Social Network Flat">
            <a:extLst>
              <a:ext uri="{FF2B5EF4-FFF2-40B4-BE49-F238E27FC236}">
                <a16:creationId xmlns:a16="http://schemas.microsoft.com/office/drawing/2014/main" id="{8A6048F7-E094-95E9-6787-A4B0D180A4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8423" y="2758155"/>
            <a:ext cx="974530" cy="9745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0" descr="Sapien | Homepage">
            <a:extLst>
              <a:ext uri="{FF2B5EF4-FFF2-40B4-BE49-F238E27FC236}">
                <a16:creationId xmlns:a16="http://schemas.microsoft.com/office/drawing/2014/main" id="{8DD9207E-BB87-8B4E-ACB2-DDDB0DBA4AE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4692" y="2753731"/>
            <a:ext cx="973886" cy="9524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2" descr="BurstIQ (@BurstIQ) / Twitter">
            <a:extLst>
              <a:ext uri="{FF2B5EF4-FFF2-40B4-BE49-F238E27FC236}">
                <a16:creationId xmlns:a16="http://schemas.microsoft.com/office/drawing/2014/main" id="{B042281E-5AAF-2FC0-2A08-D5B48E530E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95856" y="3600951"/>
            <a:ext cx="818081" cy="8180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4" descr="Medicalchain">
            <a:extLst>
              <a:ext uri="{FF2B5EF4-FFF2-40B4-BE49-F238E27FC236}">
                <a16:creationId xmlns:a16="http://schemas.microsoft.com/office/drawing/2014/main" id="{5FD8D7CF-892B-7FE6-0CF3-59092CC374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5621" y="3600952"/>
            <a:ext cx="818081" cy="8180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3FCF92CC-12EC-9335-2069-3FF140696C6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59522" b="-6605"/>
          <a:stretch/>
        </p:blipFill>
        <p:spPr bwMode="auto">
          <a:xfrm>
            <a:off x="4560684" y="1848723"/>
            <a:ext cx="844212" cy="8893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Decentralized Storage and Publication with IPFS and Swarm — SitePoint">
            <a:extLst>
              <a:ext uri="{FF2B5EF4-FFF2-40B4-BE49-F238E27FC236}">
                <a16:creationId xmlns:a16="http://schemas.microsoft.com/office/drawing/2014/main" id="{929AFB8C-0953-50AA-3E6A-96C1E126F1F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814" t="12103" r="21047" b="27947"/>
          <a:stretch/>
        </p:blipFill>
        <p:spPr bwMode="auto">
          <a:xfrm>
            <a:off x="6326033" y="1854988"/>
            <a:ext cx="876822" cy="8768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rgate - DefiLlama">
            <a:extLst>
              <a:ext uri="{FF2B5EF4-FFF2-40B4-BE49-F238E27FC236}">
                <a16:creationId xmlns:a16="http://schemas.microsoft.com/office/drawing/2014/main" id="{FDFDD847-0891-95C3-2A72-E9A95E5112F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0739" y="5342152"/>
            <a:ext cx="853441" cy="853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xie Infinity - EthHub">
            <a:extLst>
              <a:ext uri="{FF2B5EF4-FFF2-40B4-BE49-F238E27FC236}">
                <a16:creationId xmlns:a16="http://schemas.microsoft.com/office/drawing/2014/main" id="{BA849BD8-212A-8A19-5A66-5D1204B0E4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17032" y="5240795"/>
            <a:ext cx="1083666" cy="8579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naryX (old) price today, BNX to USD live, marketcap and chart |  CoinMarketCap">
            <a:extLst>
              <a:ext uri="{FF2B5EF4-FFF2-40B4-BE49-F238E27FC236}">
                <a16:creationId xmlns:a16="http://schemas.microsoft.com/office/drawing/2014/main" id="{A4828461-ED3F-D127-9BD4-05268DE4A47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60384" y="5153739"/>
            <a:ext cx="1032015" cy="103201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5A2AD43-7FE5-B0D2-A1E9-B3F1EBB6C727}"/>
              </a:ext>
            </a:extLst>
          </p:cNvPr>
          <p:cNvSpPr txBox="1"/>
          <p:nvPr/>
        </p:nvSpPr>
        <p:spPr>
          <a:xfrm>
            <a:off x="8162218" y="6113809"/>
            <a:ext cx="1148071" cy="461665"/>
          </a:xfrm>
          <a:prstGeom prst="rect">
            <a:avLst/>
          </a:prstGeom>
          <a:noFill/>
        </p:spPr>
        <p:txBody>
          <a:bodyPr wrap="none" rtlCol="0">
            <a:spAutoFit/>
          </a:bodyPr>
          <a:lstStyle/>
          <a:p>
            <a:r>
              <a:rPr lang="en-US" sz="2400" dirty="0"/>
              <a:t>Gaming</a:t>
            </a:r>
          </a:p>
        </p:txBody>
      </p:sp>
      <p:sp>
        <p:nvSpPr>
          <p:cNvPr id="15" name="Oval 14">
            <a:extLst>
              <a:ext uri="{FF2B5EF4-FFF2-40B4-BE49-F238E27FC236}">
                <a16:creationId xmlns:a16="http://schemas.microsoft.com/office/drawing/2014/main" id="{C166B977-0D66-1CA4-12DD-C5EC12ADB18B}"/>
              </a:ext>
            </a:extLst>
          </p:cNvPr>
          <p:cNvSpPr/>
          <p:nvPr/>
        </p:nvSpPr>
        <p:spPr>
          <a:xfrm>
            <a:off x="4148119" y="1479336"/>
            <a:ext cx="3434689" cy="185386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9B2337B0-256B-84B0-62EC-886EAF09EE41}"/>
              </a:ext>
            </a:extLst>
          </p:cNvPr>
          <p:cNvSpPr/>
          <p:nvPr/>
        </p:nvSpPr>
        <p:spPr>
          <a:xfrm rot="2806006">
            <a:off x="7424121" y="994836"/>
            <a:ext cx="720478" cy="109665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01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par>
                                <p:cTn id="8" presetID="18" presetClass="entr" presetSubtype="12"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strips(downLeft)">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CFB0-B15A-47C1-4BAE-BA55E0A14261}"/>
              </a:ext>
            </a:extLst>
          </p:cNvPr>
          <p:cNvSpPr>
            <a:spLocks noGrp="1"/>
          </p:cNvSpPr>
          <p:nvPr>
            <p:ph type="title"/>
          </p:nvPr>
        </p:nvSpPr>
        <p:spPr/>
        <p:txBody>
          <a:bodyPr/>
          <a:lstStyle/>
          <a:p>
            <a:r>
              <a:rPr lang="en-US" dirty="0" err="1"/>
              <a:t>Kadabra</a:t>
            </a:r>
            <a:r>
              <a:rPr lang="en-US" dirty="0"/>
              <a:t> – evaluation</a:t>
            </a:r>
          </a:p>
        </p:txBody>
      </p:sp>
      <p:pic>
        <p:nvPicPr>
          <p:cNvPr id="5" name="Content Placeholder 4" descr="Background pattern&#10;&#10;Description automatically generated">
            <a:extLst>
              <a:ext uri="{FF2B5EF4-FFF2-40B4-BE49-F238E27FC236}">
                <a16:creationId xmlns:a16="http://schemas.microsoft.com/office/drawing/2014/main" id="{811A7934-F035-8927-6F39-85EF18C65CA6}"/>
              </a:ext>
            </a:extLst>
          </p:cNvPr>
          <p:cNvPicPr>
            <a:picLocks noGrp="1" noChangeAspect="1"/>
          </p:cNvPicPr>
          <p:nvPr>
            <p:ph idx="1"/>
          </p:nvPr>
        </p:nvPicPr>
        <p:blipFill>
          <a:blip r:embed="rId3"/>
          <a:stretch>
            <a:fillRect/>
          </a:stretch>
        </p:blipFill>
        <p:spPr>
          <a:xfrm>
            <a:off x="1099939" y="1690688"/>
            <a:ext cx="4351338" cy="4351338"/>
          </a:xfrm>
        </p:spPr>
      </p:pic>
      <p:pic>
        <p:nvPicPr>
          <p:cNvPr id="7" name="Picture 6" descr="Icon, map&#10;&#10;Description automatically generated">
            <a:extLst>
              <a:ext uri="{FF2B5EF4-FFF2-40B4-BE49-F238E27FC236}">
                <a16:creationId xmlns:a16="http://schemas.microsoft.com/office/drawing/2014/main" id="{238378F4-DF87-D28E-2EAF-1403AADB80B6}"/>
              </a:ext>
            </a:extLst>
          </p:cNvPr>
          <p:cNvPicPr>
            <a:picLocks noChangeAspect="1"/>
          </p:cNvPicPr>
          <p:nvPr/>
        </p:nvPicPr>
        <p:blipFill>
          <a:blip r:embed="rId4"/>
          <a:stretch>
            <a:fillRect/>
          </a:stretch>
        </p:blipFill>
        <p:spPr>
          <a:xfrm>
            <a:off x="5570438" y="1571303"/>
            <a:ext cx="5521623" cy="4506437"/>
          </a:xfrm>
          <a:prstGeom prst="rect">
            <a:avLst/>
          </a:prstGeom>
        </p:spPr>
      </p:pic>
      <p:sp>
        <p:nvSpPr>
          <p:cNvPr id="3" name="TextBox 2">
            <a:extLst>
              <a:ext uri="{FF2B5EF4-FFF2-40B4-BE49-F238E27FC236}">
                <a16:creationId xmlns:a16="http://schemas.microsoft.com/office/drawing/2014/main" id="{2767FAD5-2408-F305-118A-20E37E472547}"/>
              </a:ext>
            </a:extLst>
          </p:cNvPr>
          <p:cNvSpPr txBox="1"/>
          <p:nvPr/>
        </p:nvSpPr>
        <p:spPr>
          <a:xfrm>
            <a:off x="2427363" y="5993091"/>
            <a:ext cx="1680460" cy="369332"/>
          </a:xfrm>
          <a:prstGeom prst="rect">
            <a:avLst/>
          </a:prstGeom>
          <a:noFill/>
        </p:spPr>
        <p:txBody>
          <a:bodyPr wrap="none" rtlCol="0">
            <a:spAutoFit/>
          </a:bodyPr>
          <a:lstStyle/>
          <a:p>
            <a:r>
              <a:rPr lang="en-US" dirty="0"/>
              <a:t>Square scenario</a:t>
            </a:r>
          </a:p>
        </p:txBody>
      </p:sp>
      <p:sp>
        <p:nvSpPr>
          <p:cNvPr id="4" name="TextBox 3">
            <a:extLst>
              <a:ext uri="{FF2B5EF4-FFF2-40B4-BE49-F238E27FC236}">
                <a16:creationId xmlns:a16="http://schemas.microsoft.com/office/drawing/2014/main" id="{9436F193-3672-32F1-CB32-95F414CCFA0D}"/>
              </a:ext>
            </a:extLst>
          </p:cNvPr>
          <p:cNvSpPr txBox="1"/>
          <p:nvPr/>
        </p:nvSpPr>
        <p:spPr>
          <a:xfrm>
            <a:off x="7313053" y="5993091"/>
            <a:ext cx="2020361" cy="369332"/>
          </a:xfrm>
          <a:prstGeom prst="rect">
            <a:avLst/>
          </a:prstGeom>
          <a:noFill/>
        </p:spPr>
        <p:txBody>
          <a:bodyPr wrap="none" rtlCol="0">
            <a:spAutoFit/>
          </a:bodyPr>
          <a:lstStyle/>
          <a:p>
            <a:r>
              <a:rPr lang="en-US" dirty="0"/>
              <a:t>Real world scenario</a:t>
            </a:r>
          </a:p>
        </p:txBody>
      </p:sp>
    </p:spTree>
    <p:extLst>
      <p:ext uri="{BB962C8B-B14F-4D97-AF65-F5344CB8AC3E}">
        <p14:creationId xmlns:p14="http://schemas.microsoft.com/office/powerpoint/2010/main" val="341446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5E2FE-CEC5-1F54-84A0-634F6860743E}"/>
              </a:ext>
            </a:extLst>
          </p:cNvPr>
          <p:cNvSpPr>
            <a:spLocks noGrp="1"/>
          </p:cNvSpPr>
          <p:nvPr>
            <p:ph type="title"/>
          </p:nvPr>
        </p:nvSpPr>
        <p:spPr/>
        <p:txBody>
          <a:bodyPr/>
          <a:lstStyle/>
          <a:p>
            <a:r>
              <a:rPr lang="en-US" dirty="0" err="1"/>
              <a:t>Kadabra</a:t>
            </a:r>
            <a:r>
              <a:rPr lang="en-US" dirty="0"/>
              <a:t> –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5A18E0-F6E0-7E04-15CC-7D3BDC0A1D14}"/>
                  </a:ext>
                </a:extLst>
              </p:cNvPr>
              <p:cNvSpPr>
                <a:spLocks noGrp="1"/>
              </p:cNvSpPr>
              <p:nvPr>
                <p:ph idx="1"/>
              </p:nvPr>
            </p:nvSpPr>
            <p:spPr/>
            <p:txBody>
              <a:bodyPr/>
              <a:lstStyle/>
              <a:p>
                <a:r>
                  <a:rPr lang="en-US" dirty="0"/>
                  <a:t>We focus on recursive routing</a:t>
                </a:r>
              </a:p>
              <a:p>
                <a:r>
                  <a:rPr lang="en-US" dirty="0"/>
                  <a:t>For a routing path v, u, and w</a:t>
                </a:r>
              </a:p>
              <a:p>
                <a:pPr lvl="1"/>
                <a:r>
                  <a:rPr lang="en-US" dirty="0"/>
                  <a:t>v: initiator</a:t>
                </a:r>
              </a:p>
              <a:p>
                <a:pPr lvl="1"/>
                <a:r>
                  <a:rPr lang="en-US" dirty="0"/>
                  <a:t>w: destination</a:t>
                </a:r>
              </a:p>
              <a:p>
                <a14:m>
                  <m:oMath xmlns:m="http://schemas.openxmlformats.org/officeDocument/2006/math">
                    <m:r>
                      <a:rPr lang="en-US" b="0" i="1" smtClean="0">
                        <a:latin typeface="Cambria Math" panose="02040503050406030204" pitchFamily="18" charset="0"/>
                      </a:rPr>
                      <m:t>𝑅𝑇𝑇</m:t>
                    </m:r>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𝑢</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the latency of forwarding a query from x to 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𝑥</m:t>
                        </m:r>
                      </m:sub>
                    </m:sSub>
                  </m:oMath>
                </a14:m>
                <a:r>
                  <a:rPr lang="en-US" dirty="0"/>
                  <a:t>: the latency of uploading value over the Internet at x</a:t>
                </a:r>
              </a:p>
              <a:p>
                <a:pPr lvl="1"/>
                <a:endParaRPr lang="en-US" dirty="0"/>
              </a:p>
            </p:txBody>
          </p:sp>
        </mc:Choice>
        <mc:Fallback xmlns="">
          <p:sp>
            <p:nvSpPr>
              <p:cNvPr id="3" name="Content Placeholder 2">
                <a:extLst>
                  <a:ext uri="{FF2B5EF4-FFF2-40B4-BE49-F238E27FC236}">
                    <a16:creationId xmlns:a16="http://schemas.microsoft.com/office/drawing/2014/main" id="{435A18E0-F6E0-7E04-15CC-7D3BDC0A1D14}"/>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43308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2D4A-CAFC-B006-9575-99B24FF45CF6}"/>
              </a:ext>
            </a:extLst>
          </p:cNvPr>
          <p:cNvSpPr>
            <a:spLocks noGrp="1"/>
          </p:cNvSpPr>
          <p:nvPr>
            <p:ph type="title"/>
          </p:nvPr>
        </p:nvSpPr>
        <p:spPr/>
        <p:txBody>
          <a:bodyPr/>
          <a:lstStyle/>
          <a:p>
            <a:r>
              <a:rPr lang="en-US" dirty="0" err="1"/>
              <a:t>Kadabra</a:t>
            </a:r>
            <a:r>
              <a:rPr lang="en-US" dirty="0"/>
              <a:t> – evaluation: square</a:t>
            </a:r>
          </a:p>
        </p:txBody>
      </p:sp>
      <p:pic>
        <p:nvPicPr>
          <p:cNvPr id="9" name="Content Placeholder 8" descr="Chart, histogram&#10;&#10;Description automatically generated">
            <a:extLst>
              <a:ext uri="{FF2B5EF4-FFF2-40B4-BE49-F238E27FC236}">
                <a16:creationId xmlns:a16="http://schemas.microsoft.com/office/drawing/2014/main" id="{9D1EDCEF-6816-2263-B3A4-6A74C93C0D8A}"/>
              </a:ext>
            </a:extLst>
          </p:cNvPr>
          <p:cNvPicPr>
            <a:picLocks noGrp="1" noChangeAspect="1"/>
          </p:cNvPicPr>
          <p:nvPr>
            <p:ph idx="1"/>
          </p:nvPr>
        </p:nvPicPr>
        <p:blipFill>
          <a:blip r:embed="rId3"/>
          <a:stretch>
            <a:fillRect/>
          </a:stretch>
        </p:blipFill>
        <p:spPr>
          <a:xfrm>
            <a:off x="345777" y="1690688"/>
            <a:ext cx="11500448" cy="4206240"/>
          </a:xfrm>
        </p:spPr>
      </p:pic>
      <p:sp>
        <p:nvSpPr>
          <p:cNvPr id="3" name="TextBox 2">
            <a:extLst>
              <a:ext uri="{FF2B5EF4-FFF2-40B4-BE49-F238E27FC236}">
                <a16:creationId xmlns:a16="http://schemas.microsoft.com/office/drawing/2014/main" id="{CB7BC16B-909E-E275-AD2C-3E79FA8C3905}"/>
              </a:ext>
            </a:extLst>
          </p:cNvPr>
          <p:cNvSpPr txBox="1"/>
          <p:nvPr/>
        </p:nvSpPr>
        <p:spPr>
          <a:xfrm>
            <a:off x="1828800" y="5888990"/>
            <a:ext cx="3123163" cy="369332"/>
          </a:xfrm>
          <a:prstGeom prst="rect">
            <a:avLst/>
          </a:prstGeom>
          <a:noFill/>
        </p:spPr>
        <p:txBody>
          <a:bodyPr wrap="none" rtlCol="0">
            <a:spAutoFit/>
          </a:bodyPr>
          <a:lstStyle/>
          <a:p>
            <a:r>
              <a:rPr lang="en-US" dirty="0"/>
              <a:t>Performance of a random node</a:t>
            </a:r>
          </a:p>
        </p:txBody>
      </p:sp>
      <p:sp>
        <p:nvSpPr>
          <p:cNvPr id="4" name="TextBox 3">
            <a:extLst>
              <a:ext uri="{FF2B5EF4-FFF2-40B4-BE49-F238E27FC236}">
                <a16:creationId xmlns:a16="http://schemas.microsoft.com/office/drawing/2014/main" id="{A79154CD-A63B-9C69-B30E-471A7C0FEB81}"/>
              </a:ext>
            </a:extLst>
          </p:cNvPr>
          <p:cNvSpPr txBox="1"/>
          <p:nvPr/>
        </p:nvSpPr>
        <p:spPr>
          <a:xfrm>
            <a:off x="7453312" y="5896928"/>
            <a:ext cx="3671967" cy="369332"/>
          </a:xfrm>
          <a:prstGeom prst="rect">
            <a:avLst/>
          </a:prstGeom>
          <a:noFill/>
        </p:spPr>
        <p:txBody>
          <a:bodyPr wrap="none" rtlCol="0">
            <a:spAutoFit/>
          </a:bodyPr>
          <a:lstStyle/>
          <a:p>
            <a:r>
              <a:rPr lang="en-US" dirty="0"/>
              <a:t>Performance distribution of all nodes</a:t>
            </a:r>
          </a:p>
        </p:txBody>
      </p:sp>
    </p:spTree>
    <p:extLst>
      <p:ext uri="{BB962C8B-B14F-4D97-AF65-F5344CB8AC3E}">
        <p14:creationId xmlns:p14="http://schemas.microsoft.com/office/powerpoint/2010/main" val="216603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13895-7DA9-8603-ED03-048281A90DD3}"/>
              </a:ext>
            </a:extLst>
          </p:cNvPr>
          <p:cNvSpPr>
            <a:spLocks noGrp="1"/>
          </p:cNvSpPr>
          <p:nvPr>
            <p:ph type="title"/>
          </p:nvPr>
        </p:nvSpPr>
        <p:spPr/>
        <p:txBody>
          <a:bodyPr/>
          <a:lstStyle/>
          <a:p>
            <a:r>
              <a:rPr lang="en-US" dirty="0" err="1"/>
              <a:t>Kadabra</a:t>
            </a:r>
            <a:r>
              <a:rPr lang="en-US" dirty="0"/>
              <a:t> – evaluation: real world</a:t>
            </a:r>
          </a:p>
        </p:txBody>
      </p:sp>
      <p:pic>
        <p:nvPicPr>
          <p:cNvPr id="5" name="Content Placeholder 4" descr="Chart&#10;&#10;Description automatically generated">
            <a:extLst>
              <a:ext uri="{FF2B5EF4-FFF2-40B4-BE49-F238E27FC236}">
                <a16:creationId xmlns:a16="http://schemas.microsoft.com/office/drawing/2014/main" id="{B8EA6541-B149-D39E-C440-1B16F04020DF}"/>
              </a:ext>
            </a:extLst>
          </p:cNvPr>
          <p:cNvPicPr>
            <a:picLocks noGrp="1" noChangeAspect="1"/>
          </p:cNvPicPr>
          <p:nvPr>
            <p:ph idx="1"/>
          </p:nvPr>
        </p:nvPicPr>
        <p:blipFill>
          <a:blip r:embed="rId3"/>
          <a:stretch>
            <a:fillRect/>
          </a:stretch>
        </p:blipFill>
        <p:spPr>
          <a:xfrm>
            <a:off x="360218" y="1690688"/>
            <a:ext cx="11471564" cy="4206240"/>
          </a:xfrm>
        </p:spPr>
      </p:pic>
      <p:sp>
        <p:nvSpPr>
          <p:cNvPr id="3" name="TextBox 2">
            <a:extLst>
              <a:ext uri="{FF2B5EF4-FFF2-40B4-BE49-F238E27FC236}">
                <a16:creationId xmlns:a16="http://schemas.microsoft.com/office/drawing/2014/main" id="{F12FB00D-14EB-C0E4-0B70-43D84F52F186}"/>
              </a:ext>
            </a:extLst>
          </p:cNvPr>
          <p:cNvSpPr txBox="1"/>
          <p:nvPr/>
        </p:nvSpPr>
        <p:spPr>
          <a:xfrm>
            <a:off x="1828800" y="5888990"/>
            <a:ext cx="3123163" cy="369332"/>
          </a:xfrm>
          <a:prstGeom prst="rect">
            <a:avLst/>
          </a:prstGeom>
          <a:noFill/>
        </p:spPr>
        <p:txBody>
          <a:bodyPr wrap="none" rtlCol="0">
            <a:spAutoFit/>
          </a:bodyPr>
          <a:lstStyle/>
          <a:p>
            <a:r>
              <a:rPr lang="en-US" dirty="0"/>
              <a:t>Performance of a random node</a:t>
            </a:r>
          </a:p>
        </p:txBody>
      </p:sp>
      <p:sp>
        <p:nvSpPr>
          <p:cNvPr id="4" name="TextBox 3">
            <a:extLst>
              <a:ext uri="{FF2B5EF4-FFF2-40B4-BE49-F238E27FC236}">
                <a16:creationId xmlns:a16="http://schemas.microsoft.com/office/drawing/2014/main" id="{F4593B15-29C0-6A7F-B405-88A930DE4EF7}"/>
              </a:ext>
            </a:extLst>
          </p:cNvPr>
          <p:cNvSpPr txBox="1"/>
          <p:nvPr/>
        </p:nvSpPr>
        <p:spPr>
          <a:xfrm>
            <a:off x="7453312" y="5896928"/>
            <a:ext cx="3671967" cy="369332"/>
          </a:xfrm>
          <a:prstGeom prst="rect">
            <a:avLst/>
          </a:prstGeom>
          <a:noFill/>
        </p:spPr>
        <p:txBody>
          <a:bodyPr wrap="none" rtlCol="0">
            <a:spAutoFit/>
          </a:bodyPr>
          <a:lstStyle/>
          <a:p>
            <a:r>
              <a:rPr lang="en-US" dirty="0"/>
              <a:t>Performance distribution of all nodes</a:t>
            </a:r>
          </a:p>
        </p:txBody>
      </p:sp>
    </p:spTree>
    <p:extLst>
      <p:ext uri="{BB962C8B-B14F-4D97-AF65-F5344CB8AC3E}">
        <p14:creationId xmlns:p14="http://schemas.microsoft.com/office/powerpoint/2010/main" val="251370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F886-63E4-30F9-D2B9-8448D03C7103}"/>
              </a:ext>
            </a:extLst>
          </p:cNvPr>
          <p:cNvSpPr>
            <a:spLocks noGrp="1"/>
          </p:cNvSpPr>
          <p:nvPr>
            <p:ph type="title"/>
          </p:nvPr>
        </p:nvSpPr>
        <p:spPr/>
        <p:txBody>
          <a:bodyPr/>
          <a:lstStyle/>
          <a:p>
            <a:r>
              <a:rPr lang="en-US" dirty="0" err="1"/>
              <a:t>Kadabra</a:t>
            </a:r>
            <a:r>
              <a:rPr lang="en-US" dirty="0"/>
              <a:t> – evaluation: close-up</a:t>
            </a:r>
          </a:p>
        </p:txBody>
      </p:sp>
      <p:pic>
        <p:nvPicPr>
          <p:cNvPr id="5" name="Content Placeholder 4" descr="A picture containing text, skiing, outdoor, person&#10;&#10;Description automatically generated">
            <a:extLst>
              <a:ext uri="{FF2B5EF4-FFF2-40B4-BE49-F238E27FC236}">
                <a16:creationId xmlns:a16="http://schemas.microsoft.com/office/drawing/2014/main" id="{220E2CDC-2123-6777-A07A-3ADC39EF2C51}"/>
              </a:ext>
            </a:extLst>
          </p:cNvPr>
          <p:cNvPicPr>
            <a:picLocks noGrp="1" noChangeAspect="1"/>
          </p:cNvPicPr>
          <p:nvPr>
            <p:ph idx="1"/>
          </p:nvPr>
        </p:nvPicPr>
        <p:blipFill>
          <a:blip r:embed="rId3"/>
          <a:stretch>
            <a:fillRect/>
          </a:stretch>
        </p:blipFill>
        <p:spPr>
          <a:xfrm>
            <a:off x="838200" y="2306309"/>
            <a:ext cx="10515600" cy="3389970"/>
          </a:xfrm>
        </p:spPr>
      </p:pic>
      <p:sp>
        <p:nvSpPr>
          <p:cNvPr id="3" name="TextBox 2">
            <a:extLst>
              <a:ext uri="{FF2B5EF4-FFF2-40B4-BE49-F238E27FC236}">
                <a16:creationId xmlns:a16="http://schemas.microsoft.com/office/drawing/2014/main" id="{F1D6EF3C-F185-7BAE-581E-93922741CDE2}"/>
              </a:ext>
            </a:extLst>
          </p:cNvPr>
          <p:cNvSpPr txBox="1"/>
          <p:nvPr/>
        </p:nvSpPr>
        <p:spPr>
          <a:xfrm>
            <a:off x="3227779" y="5511613"/>
            <a:ext cx="5736442" cy="369332"/>
          </a:xfrm>
          <a:prstGeom prst="rect">
            <a:avLst/>
          </a:prstGeom>
          <a:noFill/>
        </p:spPr>
        <p:txBody>
          <a:bodyPr wrap="none" rtlCol="0">
            <a:spAutoFit/>
          </a:bodyPr>
          <a:lstStyle/>
          <a:p>
            <a:r>
              <a:rPr lang="en-US" dirty="0"/>
              <a:t>Lookup paths of the same query under different algorithms</a:t>
            </a:r>
          </a:p>
        </p:txBody>
      </p:sp>
    </p:spTree>
    <p:extLst>
      <p:ext uri="{BB962C8B-B14F-4D97-AF65-F5344CB8AC3E}">
        <p14:creationId xmlns:p14="http://schemas.microsoft.com/office/powerpoint/2010/main" val="168606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E2A0-3387-8BE8-416A-F75DB7F78B71}"/>
              </a:ext>
            </a:extLst>
          </p:cNvPr>
          <p:cNvSpPr>
            <a:spLocks noGrp="1"/>
          </p:cNvSpPr>
          <p:nvPr>
            <p:ph type="title"/>
          </p:nvPr>
        </p:nvSpPr>
        <p:spPr/>
        <p:txBody>
          <a:bodyPr/>
          <a:lstStyle/>
          <a:p>
            <a:r>
              <a:rPr lang="en-US" dirty="0" err="1"/>
              <a:t>Kadabra</a:t>
            </a:r>
            <a:r>
              <a:rPr lang="en-US" dirty="0"/>
              <a:t> –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B979B4-2828-20D7-A04B-9D194C165ACB}"/>
                  </a:ext>
                </a:extLst>
              </p:cNvPr>
              <p:cNvSpPr>
                <a:spLocks noGrp="1"/>
              </p:cNvSpPr>
              <p:nvPr>
                <p:ph idx="1"/>
              </p:nvPr>
            </p:nvSpPr>
            <p:spPr/>
            <p:txBody>
              <a:bodyPr>
                <a:normAutofit lnSpcReduction="10000"/>
              </a:bodyPr>
              <a:lstStyle/>
              <a:p>
                <a:pPr marL="0" indent="0">
                  <a:buNone/>
                </a:pPr>
                <a:r>
                  <a:rPr lang="en-US" dirty="0"/>
                  <a:t>We evaluated Kadabra in the following situations as well</a:t>
                </a:r>
              </a:p>
              <a:p>
                <a:r>
                  <a:rPr lang="en-US" dirty="0"/>
                  <a:t>KBR and DHT</a:t>
                </a:r>
              </a:p>
              <a:p>
                <a:r>
                  <a:rPr lang="en-US" dirty="0"/>
                  <a:t>Recursive and iterative routing</a:t>
                </a:r>
              </a:p>
              <a:p>
                <a:r>
                  <a:rPr lang="en-US" dirty="0"/>
                  <a:t>Hotspot: some resources are more popular </a:t>
                </a:r>
              </a:p>
              <a:p>
                <a:r>
                  <a:rPr lang="en-US" dirty="0"/>
                  <a:t>Skewed network bandwidth: some nodes are slower</a:t>
                </a:r>
              </a:p>
              <a:p>
                <a:r>
                  <a:rPr lang="en-US" dirty="0"/>
                  <a:t>Instability: introducing a noise to the node latency </a:t>
                </a:r>
                <a14:m>
                  <m:oMath xmlns:m="http://schemas.openxmlformats.org/officeDocument/2006/math">
                    <m:r>
                      <a:rPr lang="en-US" b="0" i="1" smtClean="0">
                        <a:latin typeface="Cambria Math" panose="02040503050406030204" pitchFamily="18" charset="0"/>
                        <a:ea typeface="Cambria Math" panose="02040503050406030204" pitchFamily="18" charset="0"/>
                      </a:rPr>
                      <m:t>𝛿</m:t>
                    </m:r>
                  </m:oMath>
                </a14:m>
                <a:endParaRPr lang="en-US" dirty="0"/>
              </a:p>
              <a:p>
                <a:endParaRPr lang="en-US" dirty="0"/>
              </a:p>
              <a:p>
                <a:pPr marL="0" indent="0">
                  <a:buNone/>
                </a:pPr>
                <a:r>
                  <a:rPr lang="en-US" dirty="0"/>
                  <a:t>Our results suggest that Kadabra outperforms the baselines algorithms in most situations and provides better security.</a:t>
                </a:r>
              </a:p>
            </p:txBody>
          </p:sp>
        </mc:Choice>
        <mc:Fallback xmlns="">
          <p:sp>
            <p:nvSpPr>
              <p:cNvPr id="3" name="Content Placeholder 2">
                <a:extLst>
                  <a:ext uri="{FF2B5EF4-FFF2-40B4-BE49-F238E27FC236}">
                    <a16:creationId xmlns:a16="http://schemas.microsoft.com/office/drawing/2014/main" id="{11B979B4-2828-20D7-A04B-9D194C165ACB}"/>
                  </a:ext>
                </a:extLst>
              </p:cNvPr>
              <p:cNvSpPr>
                <a:spLocks noGrp="1" noRot="1" noChangeAspect="1" noMove="1" noResize="1" noEditPoints="1" noAdjustHandles="1" noChangeArrowheads="1" noChangeShapeType="1" noTextEdit="1"/>
              </p:cNvSpPr>
              <p:nvPr>
                <p:ph idx="1"/>
              </p:nvPr>
            </p:nvSpPr>
            <p:spPr>
              <a:blipFill>
                <a:blip r:embed="rId3"/>
                <a:stretch>
                  <a:fillRect l="-1206" t="-3198" r="-603"/>
                </a:stretch>
              </a:blipFill>
            </p:spPr>
            <p:txBody>
              <a:bodyPr/>
              <a:lstStyle/>
              <a:p>
                <a:r>
                  <a:rPr lang="en-US">
                    <a:noFill/>
                  </a:rPr>
                  <a:t> </a:t>
                </a:r>
              </a:p>
            </p:txBody>
          </p:sp>
        </mc:Fallback>
      </mc:AlternateContent>
    </p:spTree>
    <p:extLst>
      <p:ext uri="{BB962C8B-B14F-4D97-AF65-F5344CB8AC3E}">
        <p14:creationId xmlns:p14="http://schemas.microsoft.com/office/powerpoint/2010/main" val="10827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102C-2860-71B4-0F6E-49F92382FD24}"/>
              </a:ext>
            </a:extLst>
          </p:cNvPr>
          <p:cNvSpPr>
            <a:spLocks noGrp="1"/>
          </p:cNvSpPr>
          <p:nvPr>
            <p:ph type="title"/>
          </p:nvPr>
        </p:nvSpPr>
        <p:spPr>
          <a:xfrm>
            <a:off x="838200" y="3429000"/>
            <a:ext cx="10515600" cy="619134"/>
          </a:xfrm>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950500D7-63F2-1F5F-409A-98739A376CA1}"/>
              </a:ext>
            </a:extLst>
          </p:cNvPr>
          <p:cNvSpPr>
            <a:spLocks noGrp="1"/>
          </p:cNvSpPr>
          <p:nvPr>
            <p:ph idx="1"/>
          </p:nvPr>
        </p:nvSpPr>
        <p:spPr>
          <a:xfrm>
            <a:off x="838200" y="4048134"/>
            <a:ext cx="10657114" cy="2334005"/>
          </a:xfrm>
        </p:spPr>
        <p:txBody>
          <a:bodyPr>
            <a:normAutofit/>
          </a:bodyPr>
          <a:lstStyle/>
          <a:p>
            <a:r>
              <a:rPr lang="en-US" dirty="0"/>
              <a:t>Performance test in real-world networks</a:t>
            </a:r>
          </a:p>
          <a:p>
            <a:r>
              <a:rPr lang="en-US" dirty="0"/>
              <a:t>Thorough analysis of robustness against attacks </a:t>
            </a:r>
          </a:p>
          <a:p>
            <a:r>
              <a:rPr lang="en-US" dirty="0"/>
              <a:t>Theoretical understanding of </a:t>
            </a:r>
            <a:r>
              <a:rPr lang="en-US" dirty="0" err="1"/>
              <a:t>Kadabra</a:t>
            </a:r>
            <a:endParaRPr lang="en-US" dirty="0"/>
          </a:p>
          <a:p>
            <a:pPr lvl="1"/>
            <a:r>
              <a:rPr lang="en-US" dirty="0"/>
              <a:t>We believe this can be done using theories from network potential games</a:t>
            </a:r>
          </a:p>
          <a:p>
            <a:pPr lvl="1"/>
            <a:r>
              <a:rPr lang="en-US" dirty="0"/>
              <a:t>Analyze the social cost of </a:t>
            </a:r>
            <a:r>
              <a:rPr lang="en-US" dirty="0" err="1"/>
              <a:t>Kadabra</a:t>
            </a:r>
            <a:r>
              <a:rPr lang="en-US" dirty="0"/>
              <a:t> networks in local connection games</a:t>
            </a:r>
          </a:p>
        </p:txBody>
      </p:sp>
      <p:sp>
        <p:nvSpPr>
          <p:cNvPr id="4" name="Title 1">
            <a:extLst>
              <a:ext uri="{FF2B5EF4-FFF2-40B4-BE49-F238E27FC236}">
                <a16:creationId xmlns:a16="http://schemas.microsoft.com/office/drawing/2014/main" id="{642EE165-74BB-D4FF-BAB5-C768FACAE7E3}"/>
              </a:ext>
            </a:extLst>
          </p:cNvPr>
          <p:cNvSpPr txBox="1">
            <a:spLocks/>
          </p:cNvSpPr>
          <p:nvPr/>
        </p:nvSpPr>
        <p:spPr>
          <a:xfrm>
            <a:off x="838200" y="650310"/>
            <a:ext cx="10515600" cy="619134"/>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Kadabra</a:t>
            </a:r>
            <a:r>
              <a:rPr lang="en-US" dirty="0"/>
              <a:t> – Takeaway</a:t>
            </a:r>
          </a:p>
        </p:txBody>
      </p:sp>
      <p:sp>
        <p:nvSpPr>
          <p:cNvPr id="5" name="Content Placeholder 2">
            <a:extLst>
              <a:ext uri="{FF2B5EF4-FFF2-40B4-BE49-F238E27FC236}">
                <a16:creationId xmlns:a16="http://schemas.microsoft.com/office/drawing/2014/main" id="{54765D19-EB1A-3AA8-ED8E-E03D8430941A}"/>
              </a:ext>
            </a:extLst>
          </p:cNvPr>
          <p:cNvSpPr txBox="1">
            <a:spLocks/>
          </p:cNvSpPr>
          <p:nvPr/>
        </p:nvSpPr>
        <p:spPr>
          <a:xfrm>
            <a:off x="838200" y="1269444"/>
            <a:ext cx="10515600" cy="2032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Kadabra</a:t>
            </a:r>
            <a:r>
              <a:rPr lang="en-US" dirty="0"/>
              <a:t> is a simple data-driven algorithm for p2p peer configuration</a:t>
            </a:r>
          </a:p>
          <a:p>
            <a:r>
              <a:rPr lang="en-US" dirty="0" err="1"/>
              <a:t>Kadabra</a:t>
            </a:r>
            <a:r>
              <a:rPr lang="en-US" dirty="0"/>
              <a:t> adapts to heterogeneity and dynamism in networks </a:t>
            </a:r>
          </a:p>
          <a:p>
            <a:r>
              <a:rPr lang="en-US" dirty="0" err="1"/>
              <a:t>Kadabra</a:t>
            </a:r>
            <a:r>
              <a:rPr lang="en-US" dirty="0"/>
              <a:t> is secure against common attacks</a:t>
            </a:r>
          </a:p>
        </p:txBody>
      </p:sp>
    </p:spTree>
    <p:extLst>
      <p:ext uri="{BB962C8B-B14F-4D97-AF65-F5344CB8AC3E}">
        <p14:creationId xmlns:p14="http://schemas.microsoft.com/office/powerpoint/2010/main" val="27333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animEffect transition="in" filter="fade">
                                      <p:cBhvr>
                                        <p:cTn id="5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0F1E9E-68EF-6A94-576A-594F135EE072}"/>
              </a:ext>
            </a:extLst>
          </p:cNvPr>
          <p:cNvSpPr txBox="1">
            <a:spLocks/>
          </p:cNvSpPr>
          <p:nvPr/>
        </p:nvSpPr>
        <p:spPr>
          <a:xfrm>
            <a:off x="255777" y="2909543"/>
            <a:ext cx="4108700" cy="21405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t>Thank you!</a:t>
            </a:r>
            <a:br>
              <a:rPr lang="en-US" sz="3100" dirty="0"/>
            </a:br>
            <a:br>
              <a:rPr lang="en-US" sz="3100" dirty="0"/>
            </a:br>
            <a:r>
              <a:rPr lang="en-US" sz="3100" dirty="0"/>
              <a:t>Check out our papers! </a:t>
            </a:r>
            <a:endParaRPr lang="en-US" sz="2900" b="1" dirty="0">
              <a:solidFill>
                <a:srgbClr val="000000"/>
              </a:solidFill>
              <a:latin typeface="Lucida Grande" panose="020B0600040502020204" pitchFamily="34" charset="0"/>
            </a:endParaRPr>
          </a:p>
        </p:txBody>
      </p:sp>
      <p:pic>
        <p:nvPicPr>
          <p:cNvPr id="7" name="Picture 6" descr="A qr code with blue and white squares&#10;&#10;Description automatically generated">
            <a:extLst>
              <a:ext uri="{FF2B5EF4-FFF2-40B4-BE49-F238E27FC236}">
                <a16:creationId xmlns:a16="http://schemas.microsoft.com/office/drawing/2014/main" id="{497BBFAA-7A07-8029-F459-06D7AE4649CA}"/>
              </a:ext>
            </a:extLst>
          </p:cNvPr>
          <p:cNvPicPr>
            <a:picLocks noChangeAspect="1"/>
          </p:cNvPicPr>
          <p:nvPr/>
        </p:nvPicPr>
        <p:blipFill>
          <a:blip r:embed="rId3"/>
          <a:stretch>
            <a:fillRect/>
          </a:stretch>
        </p:blipFill>
        <p:spPr>
          <a:xfrm>
            <a:off x="2425187" y="74124"/>
            <a:ext cx="3878580" cy="3905703"/>
          </a:xfrm>
          <a:prstGeom prst="rect">
            <a:avLst/>
          </a:prstGeom>
        </p:spPr>
      </p:pic>
      <p:pic>
        <p:nvPicPr>
          <p:cNvPr id="2" name="Picture 1" descr="A qr code on a white background&#10;&#10;Description automatically generated">
            <a:extLst>
              <a:ext uri="{FF2B5EF4-FFF2-40B4-BE49-F238E27FC236}">
                <a16:creationId xmlns:a16="http://schemas.microsoft.com/office/drawing/2014/main" id="{118AFB81-D08C-A2BF-5C14-9AF86F8C7FCD}"/>
              </a:ext>
            </a:extLst>
          </p:cNvPr>
          <p:cNvPicPr>
            <a:picLocks noChangeAspect="1"/>
          </p:cNvPicPr>
          <p:nvPr/>
        </p:nvPicPr>
        <p:blipFill>
          <a:blip r:embed="rId4"/>
          <a:stretch>
            <a:fillRect/>
          </a:stretch>
        </p:blipFill>
        <p:spPr>
          <a:xfrm>
            <a:off x="8308395" y="2986064"/>
            <a:ext cx="3766872" cy="3766872"/>
          </a:xfrm>
          <a:prstGeom prst="rect">
            <a:avLst/>
          </a:prstGeom>
        </p:spPr>
      </p:pic>
      <p:sp>
        <p:nvSpPr>
          <p:cNvPr id="6" name="TextBox 5">
            <a:extLst>
              <a:ext uri="{FF2B5EF4-FFF2-40B4-BE49-F238E27FC236}">
                <a16:creationId xmlns:a16="http://schemas.microsoft.com/office/drawing/2014/main" id="{40E3D22A-54C6-9137-1897-A608E61D9713}"/>
              </a:ext>
            </a:extLst>
          </p:cNvPr>
          <p:cNvSpPr txBox="1"/>
          <p:nvPr/>
        </p:nvSpPr>
        <p:spPr>
          <a:xfrm>
            <a:off x="7186317" y="1157504"/>
            <a:ext cx="4901920" cy="830997"/>
          </a:xfrm>
          <a:prstGeom prst="rect">
            <a:avLst/>
          </a:prstGeom>
          <a:noFill/>
        </p:spPr>
        <p:txBody>
          <a:bodyPr wrap="square">
            <a:spAutoFit/>
          </a:bodyPr>
          <a:lstStyle/>
          <a:p>
            <a:r>
              <a:rPr lang="en-US" sz="2400" b="1" dirty="0" err="1">
                <a:solidFill>
                  <a:srgbClr val="000000"/>
                </a:solidFill>
                <a:latin typeface="Lucida Grande" panose="020B0600040502020204" pitchFamily="34" charset="0"/>
              </a:rPr>
              <a:t>Kadabra</a:t>
            </a:r>
            <a:r>
              <a:rPr lang="en-US" sz="2400" b="1" dirty="0">
                <a:solidFill>
                  <a:srgbClr val="000000"/>
                </a:solidFill>
                <a:latin typeface="Lucida Grande" panose="020B0600040502020204" pitchFamily="34" charset="0"/>
              </a:rPr>
              <a:t>: Adapting </a:t>
            </a:r>
            <a:r>
              <a:rPr lang="en-US" sz="2400" b="1" dirty="0" err="1">
                <a:solidFill>
                  <a:srgbClr val="000000"/>
                </a:solidFill>
                <a:latin typeface="Lucida Grande" panose="020B0600040502020204" pitchFamily="34" charset="0"/>
              </a:rPr>
              <a:t>Kademlia</a:t>
            </a:r>
            <a:r>
              <a:rPr lang="en-US" sz="2400" b="1" dirty="0">
                <a:solidFill>
                  <a:srgbClr val="000000"/>
                </a:solidFill>
                <a:latin typeface="Lucida Grande" panose="020B0600040502020204" pitchFamily="34" charset="0"/>
              </a:rPr>
              <a:t> for the Decentralized Web</a:t>
            </a:r>
            <a:endParaRPr lang="en-US" sz="2400" dirty="0"/>
          </a:p>
        </p:txBody>
      </p:sp>
      <p:sp>
        <p:nvSpPr>
          <p:cNvPr id="8" name="Right Arrow 7">
            <a:extLst>
              <a:ext uri="{FF2B5EF4-FFF2-40B4-BE49-F238E27FC236}">
                <a16:creationId xmlns:a16="http://schemas.microsoft.com/office/drawing/2014/main" id="{A6FD797D-CAE0-0864-A7FE-52B67390E90E}"/>
              </a:ext>
            </a:extLst>
          </p:cNvPr>
          <p:cNvSpPr/>
          <p:nvPr/>
        </p:nvSpPr>
        <p:spPr>
          <a:xfrm rot="10800000">
            <a:off x="6430370" y="1411057"/>
            <a:ext cx="629344" cy="323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1A24793-E217-7621-BE6E-EC8E2764DC60}"/>
              </a:ext>
            </a:extLst>
          </p:cNvPr>
          <p:cNvSpPr txBox="1"/>
          <p:nvPr/>
        </p:nvSpPr>
        <p:spPr>
          <a:xfrm>
            <a:off x="1901566" y="4974564"/>
            <a:ext cx="5849566" cy="1200329"/>
          </a:xfrm>
          <a:prstGeom prst="rect">
            <a:avLst/>
          </a:prstGeom>
          <a:noFill/>
        </p:spPr>
        <p:txBody>
          <a:bodyPr wrap="square">
            <a:spAutoFit/>
          </a:bodyPr>
          <a:lstStyle/>
          <a:p>
            <a:r>
              <a:rPr lang="en-US" sz="2400" b="1" i="0" dirty="0">
                <a:solidFill>
                  <a:srgbClr val="000000"/>
                </a:solidFill>
                <a:effectLst/>
                <a:latin typeface="Lucida Grande" panose="020B0600040502020204" pitchFamily="34" charset="0"/>
              </a:rPr>
              <a:t>Honeybee: Decentralized Peer Sampling with Verifiable Random Walks for Blockchain Data </a:t>
            </a:r>
            <a:r>
              <a:rPr lang="en-US" sz="2400" b="1" i="0" dirty="0" err="1">
                <a:solidFill>
                  <a:srgbClr val="000000"/>
                </a:solidFill>
                <a:effectLst/>
                <a:latin typeface="Lucida Grande" panose="020B0600040502020204" pitchFamily="34" charset="0"/>
              </a:rPr>
              <a:t>Sharding</a:t>
            </a:r>
            <a:endParaRPr lang="en-US" sz="2400" dirty="0"/>
          </a:p>
        </p:txBody>
      </p:sp>
      <p:sp>
        <p:nvSpPr>
          <p:cNvPr id="11" name="Right Arrow 10">
            <a:extLst>
              <a:ext uri="{FF2B5EF4-FFF2-40B4-BE49-F238E27FC236}">
                <a16:creationId xmlns:a16="http://schemas.microsoft.com/office/drawing/2014/main" id="{0E3E2090-D401-3F68-6349-5DE713EEFA59}"/>
              </a:ext>
            </a:extLst>
          </p:cNvPr>
          <p:cNvSpPr/>
          <p:nvPr/>
        </p:nvSpPr>
        <p:spPr>
          <a:xfrm>
            <a:off x="7436460" y="5412783"/>
            <a:ext cx="629344" cy="323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187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AB29-E960-152E-D00B-CDFF2EFC0A1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1B39A76-41D5-FBD0-1138-17A413DDC3AA}"/>
              </a:ext>
            </a:extLst>
          </p:cNvPr>
          <p:cNvSpPr>
            <a:spLocks noGrp="1"/>
          </p:cNvSpPr>
          <p:nvPr>
            <p:ph idx="1"/>
          </p:nvPr>
        </p:nvSpPr>
        <p:spPr>
          <a:xfrm>
            <a:off x="838200" y="1690688"/>
            <a:ext cx="10515600" cy="4351338"/>
          </a:xfrm>
        </p:spPr>
        <p:txBody>
          <a:bodyPr>
            <a:normAutofit/>
          </a:bodyPr>
          <a:lstStyle/>
          <a:p>
            <a:pPr marL="0" indent="0">
              <a:buNone/>
            </a:pPr>
            <a:r>
              <a:rPr lang="en-US" sz="1200" dirty="0"/>
              <a:t>[Castro 2002] Castro, M., </a:t>
            </a:r>
            <a:r>
              <a:rPr lang="en-US" sz="1200" dirty="0" err="1"/>
              <a:t>Druschel</a:t>
            </a:r>
            <a:r>
              <a:rPr lang="en-US" sz="1200" dirty="0"/>
              <a:t>, P., Hu, Y.C., </a:t>
            </a:r>
            <a:r>
              <a:rPr lang="en-US" sz="1200" dirty="0" err="1"/>
              <a:t>Rowstron</a:t>
            </a:r>
            <a:r>
              <a:rPr lang="en-US" sz="1200" dirty="0"/>
              <a:t>, A.: Exploiting Network Proximity in Distributed Hash Tables. In: International Workshop on Future Directions in Distributed Computing (</a:t>
            </a:r>
            <a:r>
              <a:rPr lang="en-US" sz="1200" dirty="0" err="1"/>
              <a:t>FuDiCo</a:t>
            </a:r>
            <a:r>
              <a:rPr lang="en-US" sz="1200" dirty="0"/>
              <a:t>). pp. 52–55. </a:t>
            </a:r>
            <a:r>
              <a:rPr lang="en-US" sz="1200" dirty="0" err="1"/>
              <a:t>Citeseer</a:t>
            </a:r>
            <a:r>
              <a:rPr lang="en-US" sz="1200" dirty="0"/>
              <a:t> (2002)</a:t>
            </a:r>
          </a:p>
          <a:p>
            <a:pPr marL="0" indent="0">
              <a:buNone/>
            </a:pPr>
            <a:r>
              <a:rPr lang="en-US" sz="1200" dirty="0"/>
              <a:t>[Hildrum 2002] Hildrum, K., </a:t>
            </a:r>
            <a:r>
              <a:rPr lang="en-US" sz="1200" dirty="0" err="1"/>
              <a:t>Kubiatowicz</a:t>
            </a:r>
            <a:r>
              <a:rPr lang="en-US" sz="1200" dirty="0"/>
              <a:t>, J.D., Rao, S., Zhao, B.Y.: Distributed Object Location in a Dynamic Network. In: Proceedings of the Fourteenth Annual ACM Symposium on Parallel Algorithms and Architectures. pp. 41–52 (2002)</a:t>
            </a:r>
          </a:p>
          <a:p>
            <a:pPr marL="0" indent="0">
              <a:buNone/>
            </a:pPr>
            <a:r>
              <a:rPr lang="en-US" sz="1200" dirty="0"/>
              <a:t>[Jain 2003] Jain, S., Mahajan, R., </a:t>
            </a:r>
            <a:r>
              <a:rPr lang="en-US" sz="1200" dirty="0" err="1"/>
              <a:t>Wetherall</a:t>
            </a:r>
            <a:r>
              <a:rPr lang="en-US" sz="1200" dirty="0"/>
              <a:t>, D.: A Study of the Performance Potential of DHT-based Overlays. In: 4th USENIX Symposium on Internet Technologies and Systems (USITS 03) (2003)</a:t>
            </a:r>
          </a:p>
          <a:p>
            <a:pPr marL="0" indent="0">
              <a:buNone/>
            </a:pPr>
            <a:r>
              <a:rPr lang="en-US" sz="1200" dirty="0"/>
              <a:t>[Stutzbach 2006] Stutzbach, D., </a:t>
            </a:r>
            <a:r>
              <a:rPr lang="en-US" sz="1200" dirty="0" err="1"/>
              <a:t>Rejaie</a:t>
            </a:r>
            <a:r>
              <a:rPr lang="en-US" sz="1200" dirty="0"/>
              <a:t>, R.: Improving Lookup Performance over a Widely-Deployed DHT. In: Proceedings IEEE INFOCOM 2006. 25TH IEEE International Conference on Computer Communications. pp. 1–12. IEEE (2006)</a:t>
            </a:r>
          </a:p>
          <a:p>
            <a:pPr marL="0" indent="0">
              <a:buNone/>
            </a:pPr>
            <a:r>
              <a:rPr lang="en-US" sz="1200" dirty="0"/>
              <a:t>[Jimenez 2011] Jimenez, R., Osmani, F., Knutsson, B.: Sub-Second Lookups on a Large-Scale Kademlia-Based Overlay. In: 2011 IEEE International Conference on Peer-to-Peer Computing. pp. 82–91. IEEE (2011)</a:t>
            </a:r>
          </a:p>
          <a:p>
            <a:pPr marL="0" indent="0">
              <a:buNone/>
            </a:pPr>
            <a:r>
              <a:rPr lang="en-US" sz="1200" dirty="0"/>
              <a:t>[</a:t>
            </a:r>
            <a:r>
              <a:rPr lang="en-US" sz="1200" dirty="0" err="1"/>
              <a:t>Maymounkov</a:t>
            </a:r>
            <a:r>
              <a:rPr lang="en-US" sz="1200" dirty="0"/>
              <a:t> 2002] </a:t>
            </a:r>
            <a:r>
              <a:rPr lang="en-US" sz="1200" dirty="0" err="1"/>
              <a:t>Maymounkov</a:t>
            </a:r>
            <a:r>
              <a:rPr lang="en-US" sz="1200" dirty="0"/>
              <a:t>, P., </a:t>
            </a:r>
            <a:r>
              <a:rPr lang="en-US" sz="1200" dirty="0" err="1"/>
              <a:t>Mazieres</a:t>
            </a:r>
            <a:r>
              <a:rPr lang="en-US" sz="1200" dirty="0"/>
              <a:t>, D.: Kademlia: A Peer-to-Peer Information System Based on the XOR Metric. In: International Workshop on Peer-to-Peer Systems. pp. 53–65. Springer (2002)</a:t>
            </a:r>
          </a:p>
          <a:p>
            <a:pPr marL="0" indent="0">
              <a:buNone/>
            </a:pPr>
            <a:r>
              <a:rPr lang="en-US" sz="1200" dirty="0"/>
              <a:t>[Heep 2010] Heep, B.: R/Kademlia: Recursive and Topology-aware Overlay Routing. In: 2010 Australasian Telecommunication Networks and Applications Conference. pp. 102-107. IEEE (2010)</a:t>
            </a:r>
          </a:p>
          <a:p>
            <a:pPr marL="0" indent="0">
              <a:buNone/>
            </a:pPr>
            <a:r>
              <a:rPr lang="en-US" sz="1200" dirty="0"/>
              <a:t>[Einziger 2016] Einziger, G., Friedman, R., Kantor, Y.: Shades: Expediting </a:t>
            </a:r>
            <a:r>
              <a:rPr lang="en-US" sz="1200" dirty="0" err="1"/>
              <a:t>Kademlia’s</a:t>
            </a:r>
            <a:r>
              <a:rPr lang="en-US" sz="1200" dirty="0"/>
              <a:t> Lookup Process. Computer Networks 99, 37–50 (2016)</a:t>
            </a:r>
          </a:p>
          <a:p>
            <a:pPr marL="0" indent="0">
              <a:buNone/>
            </a:pPr>
            <a:r>
              <a:rPr lang="en-US" sz="1200" dirty="0"/>
              <a:t>[Liang 2009] Liang, G.: An Improved Kademlia Routing Algorithm for P2P Network. In: 2009 International Conference on New Trends in Information and Service Science. pp. 63–66. IEEE (2009)</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70874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20D6-2ECF-E189-4E26-BF7BB663F6DE}"/>
              </a:ext>
            </a:extLst>
          </p:cNvPr>
          <p:cNvSpPr>
            <a:spLocks noGrp="1"/>
          </p:cNvSpPr>
          <p:nvPr>
            <p:ph type="title"/>
          </p:nvPr>
        </p:nvSpPr>
        <p:spPr/>
        <p:txBody>
          <a:bodyPr/>
          <a:lstStyle/>
          <a:p>
            <a:r>
              <a:rPr lang="en-US" dirty="0"/>
              <a:t>Data storage and retrieval (centralized)</a:t>
            </a:r>
          </a:p>
        </p:txBody>
      </p:sp>
      <p:sp>
        <p:nvSpPr>
          <p:cNvPr id="3" name="Content Placeholder 2">
            <a:extLst>
              <a:ext uri="{FF2B5EF4-FFF2-40B4-BE49-F238E27FC236}">
                <a16:creationId xmlns:a16="http://schemas.microsoft.com/office/drawing/2014/main" id="{46686687-A8CC-13AD-B393-0C500C5932B4}"/>
              </a:ext>
            </a:extLst>
          </p:cNvPr>
          <p:cNvSpPr>
            <a:spLocks noGrp="1"/>
          </p:cNvSpPr>
          <p:nvPr>
            <p:ph idx="1"/>
          </p:nvPr>
        </p:nvSpPr>
        <p:spPr>
          <a:xfrm>
            <a:off x="838199" y="1825625"/>
            <a:ext cx="10515600" cy="4351338"/>
          </a:xfrm>
        </p:spPr>
        <p:txBody>
          <a:bodyPr/>
          <a:lstStyle/>
          <a:p>
            <a:r>
              <a:rPr lang="en-US" dirty="0"/>
              <a:t>CDN and Cloud</a:t>
            </a:r>
          </a:p>
        </p:txBody>
      </p:sp>
      <p:pic>
        <p:nvPicPr>
          <p:cNvPr id="2054" name="Picture 6">
            <a:extLst>
              <a:ext uri="{FF2B5EF4-FFF2-40B4-BE49-F238E27FC236}">
                <a16:creationId xmlns:a16="http://schemas.microsoft.com/office/drawing/2014/main" id="{2CAFEB89-FDD9-9202-57D8-BD933944A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138" y="2614613"/>
            <a:ext cx="3100389" cy="31003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rver Vector Icons free download in SVG, PNG Format">
            <a:extLst>
              <a:ext uri="{FF2B5EF4-FFF2-40B4-BE49-F238E27FC236}">
                <a16:creationId xmlns:a16="http://schemas.microsoft.com/office/drawing/2014/main" id="{4F1304DF-A983-E987-47B4-8CCD1937F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25" y="3169039"/>
            <a:ext cx="519921" cy="5199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rver Vector Icons free download in SVG, PNG Format">
            <a:extLst>
              <a:ext uri="{FF2B5EF4-FFF2-40B4-BE49-F238E27FC236}">
                <a16:creationId xmlns:a16="http://schemas.microsoft.com/office/drawing/2014/main" id="{1026E6E4-15CF-7C76-1A36-C4DCBC494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144" y="4794639"/>
            <a:ext cx="519921" cy="519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rver Vector Icons free download in SVG, PNG Format">
            <a:extLst>
              <a:ext uri="{FF2B5EF4-FFF2-40B4-BE49-F238E27FC236}">
                <a16:creationId xmlns:a16="http://schemas.microsoft.com/office/drawing/2014/main" id="{48B1E5F6-37E4-D4B2-7704-F569AF9DE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206" y="4001294"/>
            <a:ext cx="519921" cy="5199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erver Vector Icons free download in SVG, PNG Format">
            <a:extLst>
              <a:ext uri="{FF2B5EF4-FFF2-40B4-BE49-F238E27FC236}">
                <a16:creationId xmlns:a16="http://schemas.microsoft.com/office/drawing/2014/main" id="{27289C54-2E3B-8CEF-02FA-6A3AC808F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806" y="3086893"/>
            <a:ext cx="519921" cy="51992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7F9120B6-2BBB-9488-E3F8-D5EDE1AB5B35}"/>
              </a:ext>
            </a:extLst>
          </p:cNvPr>
          <p:cNvCxnSpPr>
            <a:stCxn id="2052" idx="2"/>
            <a:endCxn id="7" idx="0"/>
          </p:cNvCxnSpPr>
          <p:nvPr/>
        </p:nvCxnSpPr>
        <p:spPr>
          <a:xfrm>
            <a:off x="1704586" y="3688960"/>
            <a:ext cx="292519" cy="11056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BC63BC9-1F04-6794-D9E6-1A4347A5188B}"/>
              </a:ext>
            </a:extLst>
          </p:cNvPr>
          <p:cNvCxnSpPr>
            <a:cxnSpLocks/>
            <a:stCxn id="9" idx="1"/>
          </p:cNvCxnSpPr>
          <p:nvPr/>
        </p:nvCxnSpPr>
        <p:spPr>
          <a:xfrm flipH="1">
            <a:off x="1997104" y="3346854"/>
            <a:ext cx="997702" cy="821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2FA5F4-9840-73D4-E373-D663D1931308}"/>
              </a:ext>
            </a:extLst>
          </p:cNvPr>
          <p:cNvCxnSpPr>
            <a:cxnSpLocks/>
            <a:stCxn id="8" idx="1"/>
            <a:endCxn id="7" idx="3"/>
          </p:cNvCxnSpPr>
          <p:nvPr/>
        </p:nvCxnSpPr>
        <p:spPr>
          <a:xfrm flipH="1">
            <a:off x="2257065" y="4261255"/>
            <a:ext cx="1398141" cy="7933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33059A-1F68-D1C7-83A5-8E1C535A8BAA}"/>
              </a:ext>
            </a:extLst>
          </p:cNvPr>
          <p:cNvCxnSpPr>
            <a:cxnSpLocks/>
            <a:endCxn id="8" idx="0"/>
          </p:cNvCxnSpPr>
          <p:nvPr/>
        </p:nvCxnSpPr>
        <p:spPr>
          <a:xfrm>
            <a:off x="3514727" y="3337330"/>
            <a:ext cx="400440" cy="663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206EB89E-C8DE-D43B-7044-A3FBE8F34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179" y="2614613"/>
            <a:ext cx="3100389" cy="31003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91B3E8B-2A78-9CFA-34F2-60FADFE7B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6098" y="2980906"/>
            <a:ext cx="1813734" cy="18137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GE Appliances Partnering with Google Cloud on Smart Home Appliances |  Datamation">
            <a:extLst>
              <a:ext uri="{FF2B5EF4-FFF2-40B4-BE49-F238E27FC236}">
                <a16:creationId xmlns:a16="http://schemas.microsoft.com/office/drawing/2014/main" id="{3E06992F-FC57-E2B1-A8EB-49DB4E18F0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8788" y="2435619"/>
            <a:ext cx="1302548" cy="13025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WS Migration Services | Green Marimba Technologies">
            <a:extLst>
              <a:ext uri="{FF2B5EF4-FFF2-40B4-BE49-F238E27FC236}">
                <a16:creationId xmlns:a16="http://schemas.microsoft.com/office/drawing/2014/main" id="{7ACF42D7-1908-28D6-7A84-3458B02C5D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24436" y="3705595"/>
            <a:ext cx="1078158" cy="68701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etting started with Microsoft Azure Cloud|Digital Transformation Hub">
            <a:extLst>
              <a:ext uri="{FF2B5EF4-FFF2-40B4-BE49-F238E27FC236}">
                <a16:creationId xmlns:a16="http://schemas.microsoft.com/office/drawing/2014/main" id="{E94F9B3F-0ED3-7944-E1EE-9B515496C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7634" y="4610954"/>
            <a:ext cx="1416125" cy="887291"/>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a:extLst>
              <a:ext uri="{FF2B5EF4-FFF2-40B4-BE49-F238E27FC236}">
                <a16:creationId xmlns:a16="http://schemas.microsoft.com/office/drawing/2014/main" id="{15688DCD-2F16-0B62-3769-ECC0ABBD2B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6537" y="2714613"/>
            <a:ext cx="1703383" cy="744560"/>
          </a:xfrm>
          <a:prstGeom prst="rect">
            <a:avLst/>
          </a:prstGeom>
        </p:spPr>
      </p:pic>
      <p:pic>
        <p:nvPicPr>
          <p:cNvPr id="2068" name="Picture 20" descr="Cloudflare - Wikipedia">
            <a:extLst>
              <a:ext uri="{FF2B5EF4-FFF2-40B4-BE49-F238E27FC236}">
                <a16:creationId xmlns:a16="http://schemas.microsoft.com/office/drawing/2014/main" id="{4812CDB1-312E-596F-5055-D5F1238FD0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0463" y="3792204"/>
            <a:ext cx="1725009" cy="58084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StackPath Market Share and Web Usage Statistics">
            <a:extLst>
              <a:ext uri="{FF2B5EF4-FFF2-40B4-BE49-F238E27FC236}">
                <a16:creationId xmlns:a16="http://schemas.microsoft.com/office/drawing/2014/main" id="{8C1C847E-F0B4-AD3E-2A57-7FE25BA0BB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0463" y="4988201"/>
            <a:ext cx="1725009" cy="326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62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500"/>
                                        <p:tgtEl>
                                          <p:spTgt spid="2054"/>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2068"/>
                                        </p:tgtEl>
                                        <p:attrNameLst>
                                          <p:attrName>style.visibility</p:attrName>
                                        </p:attrNameLst>
                                      </p:cBhvr>
                                      <p:to>
                                        <p:strVal val="visible"/>
                                      </p:to>
                                    </p:set>
                                    <p:animEffect transition="in" filter="fade">
                                      <p:cBhvr>
                                        <p:cTn id="42" dur="500"/>
                                        <p:tgtEl>
                                          <p:spTgt spid="2068"/>
                                        </p:tgtEl>
                                      </p:cBhvr>
                                    </p:animEffect>
                                  </p:childTnLst>
                                </p:cTn>
                              </p:par>
                              <p:par>
                                <p:cTn id="43" presetID="10" presetClass="entr" presetSubtype="0" fill="hold" nodeType="withEffect">
                                  <p:stCondLst>
                                    <p:cond delay="0"/>
                                  </p:stCondLst>
                                  <p:childTnLst>
                                    <p:set>
                                      <p:cBhvr>
                                        <p:cTn id="44" dur="1" fill="hold">
                                          <p:stCondLst>
                                            <p:cond delay="0"/>
                                          </p:stCondLst>
                                        </p:cTn>
                                        <p:tgtEl>
                                          <p:spTgt spid="2070"/>
                                        </p:tgtEl>
                                        <p:attrNameLst>
                                          <p:attrName>style.visibility</p:attrName>
                                        </p:attrNameLst>
                                      </p:cBhvr>
                                      <p:to>
                                        <p:strVal val="visible"/>
                                      </p:to>
                                    </p:set>
                                    <p:animEffect transition="in" filter="fade">
                                      <p:cBhvr>
                                        <p:cTn id="45" dur="500"/>
                                        <p:tgtEl>
                                          <p:spTgt spid="207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2056"/>
                                        </p:tgtEl>
                                        <p:attrNameLst>
                                          <p:attrName>style.visibility</p:attrName>
                                        </p:attrNameLst>
                                      </p:cBhvr>
                                      <p:to>
                                        <p:strVal val="visible"/>
                                      </p:to>
                                    </p:set>
                                    <p:animEffect transition="in" filter="fade">
                                      <p:cBhvr>
                                        <p:cTn id="53" dur="500"/>
                                        <p:tgtEl>
                                          <p:spTgt spid="2056"/>
                                        </p:tgtEl>
                                      </p:cBhvr>
                                    </p:animEffect>
                                  </p:childTnLst>
                                </p:cTn>
                              </p:par>
                              <p:par>
                                <p:cTn id="54" presetID="10" presetClass="entr" presetSubtype="0" fill="hold" nodeType="withEffect">
                                  <p:stCondLst>
                                    <p:cond delay="0"/>
                                  </p:stCondLst>
                                  <p:childTnLst>
                                    <p:set>
                                      <p:cBhvr>
                                        <p:cTn id="55" dur="1" fill="hold">
                                          <p:stCondLst>
                                            <p:cond delay="0"/>
                                          </p:stCondLst>
                                        </p:cTn>
                                        <p:tgtEl>
                                          <p:spTgt spid="2058"/>
                                        </p:tgtEl>
                                        <p:attrNameLst>
                                          <p:attrName>style.visibility</p:attrName>
                                        </p:attrNameLst>
                                      </p:cBhvr>
                                      <p:to>
                                        <p:strVal val="visible"/>
                                      </p:to>
                                    </p:set>
                                    <p:animEffect transition="in" filter="fade">
                                      <p:cBhvr>
                                        <p:cTn id="56" dur="500"/>
                                        <p:tgtEl>
                                          <p:spTgt spid="2058"/>
                                        </p:tgtEl>
                                      </p:cBhvr>
                                    </p:animEffect>
                                  </p:childTnLst>
                                </p:cTn>
                              </p:par>
                              <p:par>
                                <p:cTn id="57" presetID="10" presetClass="entr" presetSubtype="0" fill="hold" nodeType="withEffect">
                                  <p:stCondLst>
                                    <p:cond delay="0"/>
                                  </p:stCondLst>
                                  <p:childTnLst>
                                    <p:set>
                                      <p:cBhvr>
                                        <p:cTn id="58" dur="1" fill="hold">
                                          <p:stCondLst>
                                            <p:cond delay="0"/>
                                          </p:stCondLst>
                                        </p:cTn>
                                        <p:tgtEl>
                                          <p:spTgt spid="2060"/>
                                        </p:tgtEl>
                                        <p:attrNameLst>
                                          <p:attrName>style.visibility</p:attrName>
                                        </p:attrNameLst>
                                      </p:cBhvr>
                                      <p:to>
                                        <p:strVal val="visible"/>
                                      </p:to>
                                    </p:set>
                                    <p:animEffect transition="in" filter="fade">
                                      <p:cBhvr>
                                        <p:cTn id="59" dur="500"/>
                                        <p:tgtEl>
                                          <p:spTgt spid="2060"/>
                                        </p:tgtEl>
                                      </p:cBhvr>
                                    </p:animEffect>
                                  </p:childTnLst>
                                </p:cTn>
                              </p:par>
                              <p:par>
                                <p:cTn id="60" presetID="10" presetClass="entr" presetSubtype="0" fill="hold" nodeType="withEffect">
                                  <p:stCondLst>
                                    <p:cond delay="0"/>
                                  </p:stCondLst>
                                  <p:childTnLst>
                                    <p:set>
                                      <p:cBhvr>
                                        <p:cTn id="61" dur="1" fill="hold">
                                          <p:stCondLst>
                                            <p:cond delay="0"/>
                                          </p:stCondLst>
                                        </p:cTn>
                                        <p:tgtEl>
                                          <p:spTgt spid="2062"/>
                                        </p:tgtEl>
                                        <p:attrNameLst>
                                          <p:attrName>style.visibility</p:attrName>
                                        </p:attrNameLst>
                                      </p:cBhvr>
                                      <p:to>
                                        <p:strVal val="visible"/>
                                      </p:to>
                                    </p:set>
                                    <p:animEffect transition="in" filter="fade">
                                      <p:cBhvr>
                                        <p:cTn id="62"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7D202-6695-6E50-EE8F-12078D7153E3}"/>
              </a:ext>
            </a:extLst>
          </p:cNvPr>
          <p:cNvSpPr>
            <a:spLocks noGrp="1"/>
          </p:cNvSpPr>
          <p:nvPr>
            <p:ph type="title"/>
          </p:nvPr>
        </p:nvSpPr>
        <p:spPr/>
        <p:txBody>
          <a:bodyPr/>
          <a:lstStyle/>
          <a:p>
            <a:r>
              <a:rPr lang="en-US" dirty="0"/>
              <a:t>Data storage and retrieval (decentralized)</a:t>
            </a:r>
          </a:p>
        </p:txBody>
      </p:sp>
      <p:sp>
        <p:nvSpPr>
          <p:cNvPr id="3" name="Content Placeholder 2">
            <a:extLst>
              <a:ext uri="{FF2B5EF4-FFF2-40B4-BE49-F238E27FC236}">
                <a16:creationId xmlns:a16="http://schemas.microsoft.com/office/drawing/2014/main" id="{6956A1C8-EFF0-715E-8024-861B9EC999D8}"/>
              </a:ext>
            </a:extLst>
          </p:cNvPr>
          <p:cNvSpPr>
            <a:spLocks noGrp="1"/>
          </p:cNvSpPr>
          <p:nvPr>
            <p:ph idx="1"/>
          </p:nvPr>
        </p:nvSpPr>
        <p:spPr/>
        <p:txBody>
          <a:bodyPr/>
          <a:lstStyle/>
          <a:p>
            <a:r>
              <a:rPr lang="en-US" dirty="0"/>
              <a:t>Peer-to-peer (P2P)</a:t>
            </a:r>
          </a:p>
        </p:txBody>
      </p:sp>
      <p:pic>
        <p:nvPicPr>
          <p:cNvPr id="4" name="Picture 6">
            <a:extLst>
              <a:ext uri="{FF2B5EF4-FFF2-40B4-BE49-F238E27FC236}">
                <a16:creationId xmlns:a16="http://schemas.microsoft.com/office/drawing/2014/main" id="{B10D0537-6AA2-18E4-9FA7-9516DCE6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52342">
            <a:off x="1100138" y="2614613"/>
            <a:ext cx="3100389" cy="31003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er-to-peer - Wikipedia">
            <a:extLst>
              <a:ext uri="{FF2B5EF4-FFF2-40B4-BE49-F238E27FC236}">
                <a16:creationId xmlns:a16="http://schemas.microsoft.com/office/drawing/2014/main" id="{029D9758-C789-5828-8020-274FBA596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313" y="2987242"/>
            <a:ext cx="2394163" cy="20848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j | Fast, secure cloud storage at a fraction of the cost.">
            <a:extLst>
              <a:ext uri="{FF2B5EF4-FFF2-40B4-BE49-F238E27FC236}">
                <a16:creationId xmlns:a16="http://schemas.microsoft.com/office/drawing/2014/main" id="{04F51520-4177-A8F9-8EAC-45F604033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89" y="2637883"/>
            <a:ext cx="1693863" cy="6987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0F76EFA-FBB0-756B-6856-E5571386D3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589" y="3719432"/>
            <a:ext cx="1746795" cy="69871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ecentralized Storage and Publication with IPFS and Swarm — SitePoint">
            <a:extLst>
              <a:ext uri="{FF2B5EF4-FFF2-40B4-BE49-F238E27FC236}">
                <a16:creationId xmlns:a16="http://schemas.microsoft.com/office/drawing/2014/main" id="{BD8BCA47-5DD7-CB90-1536-B8ADD5D137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8442" y="4499111"/>
            <a:ext cx="1434155" cy="14625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7D347A-3A75-7E5F-50AC-FDDFA4B65E5C}"/>
              </a:ext>
            </a:extLst>
          </p:cNvPr>
          <p:cNvSpPr txBox="1"/>
          <p:nvPr/>
        </p:nvSpPr>
        <p:spPr>
          <a:xfrm>
            <a:off x="6497126" y="2637883"/>
            <a:ext cx="5357557" cy="707886"/>
          </a:xfrm>
          <a:prstGeom prst="rect">
            <a:avLst/>
          </a:prstGeom>
          <a:noFill/>
        </p:spPr>
        <p:txBody>
          <a:bodyPr wrap="none" rtlCol="0">
            <a:spAutoFit/>
          </a:bodyPr>
          <a:lstStyle/>
          <a:p>
            <a:r>
              <a:rPr lang="en-US" sz="2000" dirty="0"/>
              <a:t>Storj active nodes have doubled since mid 2021</a:t>
            </a:r>
          </a:p>
          <a:p>
            <a:r>
              <a:rPr lang="en-US" sz="2000" dirty="0"/>
              <a:t>Storj capacity has increased 6X since mid 2021 [1]</a:t>
            </a:r>
          </a:p>
        </p:txBody>
      </p:sp>
      <p:sp>
        <p:nvSpPr>
          <p:cNvPr id="8" name="TextBox 7">
            <a:extLst>
              <a:ext uri="{FF2B5EF4-FFF2-40B4-BE49-F238E27FC236}">
                <a16:creationId xmlns:a16="http://schemas.microsoft.com/office/drawing/2014/main" id="{7DD70513-F9E1-6C01-C3BB-70E510D380F7}"/>
              </a:ext>
            </a:extLst>
          </p:cNvPr>
          <p:cNvSpPr txBox="1"/>
          <p:nvPr/>
        </p:nvSpPr>
        <p:spPr>
          <a:xfrm>
            <a:off x="6497126" y="3868736"/>
            <a:ext cx="5180649" cy="400110"/>
          </a:xfrm>
          <a:prstGeom prst="rect">
            <a:avLst/>
          </a:prstGeom>
          <a:noFill/>
        </p:spPr>
        <p:txBody>
          <a:bodyPr wrap="none" rtlCol="0">
            <a:spAutoFit/>
          </a:bodyPr>
          <a:lstStyle/>
          <a:p>
            <a:r>
              <a:rPr lang="en-US" sz="2000" dirty="0"/>
              <a:t>IPFS traffic has increased 10X since late 2021 [2]</a:t>
            </a:r>
          </a:p>
        </p:txBody>
      </p:sp>
      <p:sp>
        <p:nvSpPr>
          <p:cNvPr id="9" name="TextBox 8">
            <a:extLst>
              <a:ext uri="{FF2B5EF4-FFF2-40B4-BE49-F238E27FC236}">
                <a16:creationId xmlns:a16="http://schemas.microsoft.com/office/drawing/2014/main" id="{B3699847-F899-C871-E443-541D9D729282}"/>
              </a:ext>
            </a:extLst>
          </p:cNvPr>
          <p:cNvSpPr txBox="1"/>
          <p:nvPr/>
        </p:nvSpPr>
        <p:spPr>
          <a:xfrm>
            <a:off x="838200" y="6220469"/>
            <a:ext cx="6211572" cy="369332"/>
          </a:xfrm>
          <a:prstGeom prst="rect">
            <a:avLst/>
          </a:prstGeom>
          <a:noFill/>
        </p:spPr>
        <p:txBody>
          <a:bodyPr wrap="none" rtlCol="0">
            <a:spAutoFit/>
          </a:bodyPr>
          <a:lstStyle/>
          <a:p>
            <a:r>
              <a:rPr lang="en-US" dirty="0"/>
              <a:t>[1] </a:t>
            </a:r>
            <a:r>
              <a:rPr lang="en-US" dirty="0" err="1"/>
              <a:t>Storj</a:t>
            </a:r>
            <a:r>
              <a:rPr lang="en-US" dirty="0"/>
              <a:t> official website. [2] Palo Alto Networks. [3] Swarm Scan.</a:t>
            </a:r>
          </a:p>
        </p:txBody>
      </p:sp>
      <p:sp>
        <p:nvSpPr>
          <p:cNvPr id="11" name="TextBox 10">
            <a:extLst>
              <a:ext uri="{FF2B5EF4-FFF2-40B4-BE49-F238E27FC236}">
                <a16:creationId xmlns:a16="http://schemas.microsoft.com/office/drawing/2014/main" id="{9FE6E424-D80B-EA26-9DB1-D4BCD894F41F}"/>
              </a:ext>
            </a:extLst>
          </p:cNvPr>
          <p:cNvSpPr txBox="1"/>
          <p:nvPr/>
        </p:nvSpPr>
        <p:spPr>
          <a:xfrm>
            <a:off x="6497126" y="4791813"/>
            <a:ext cx="4763805" cy="707886"/>
          </a:xfrm>
          <a:prstGeom prst="rect">
            <a:avLst/>
          </a:prstGeom>
          <a:noFill/>
        </p:spPr>
        <p:txBody>
          <a:bodyPr wrap="none" rtlCol="0">
            <a:spAutoFit/>
          </a:bodyPr>
          <a:lstStyle/>
          <a:p>
            <a:r>
              <a:rPr lang="en-US" sz="2000" dirty="0"/>
              <a:t>Swarm has 5k daily active nodes</a:t>
            </a:r>
          </a:p>
          <a:p>
            <a:r>
              <a:rPr lang="en-US" sz="2000" dirty="0"/>
              <a:t>&gt;600 new nodes join Swarm each month [3]</a:t>
            </a:r>
          </a:p>
        </p:txBody>
      </p:sp>
    </p:spTree>
    <p:extLst>
      <p:ext uri="{BB962C8B-B14F-4D97-AF65-F5344CB8AC3E}">
        <p14:creationId xmlns:p14="http://schemas.microsoft.com/office/powerpoint/2010/main" val="26144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par>
                                <p:cTn id="13" presetID="10" presetClass="entr" presetSubtype="0"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fade">
                                      <p:cBhvr>
                                        <p:cTn id="15" dur="500"/>
                                        <p:tgtEl>
                                          <p:spTgt spid="3078"/>
                                        </p:tgtEl>
                                      </p:cBhvr>
                                    </p:animEffect>
                                  </p:childTnLst>
                                </p:cTn>
                              </p:par>
                              <p:par>
                                <p:cTn id="16" presetID="10" presetClass="entr" presetSubtype="0" fill="hold" nodeType="with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par>
                                <p:cTn id="19" presetID="10" presetClass="entr" presetSubtype="0" fill="hold" nodeType="withEffect">
                                  <p:stCondLst>
                                    <p:cond delay="0"/>
                                  </p:stCondLst>
                                  <p:childTnLst>
                                    <p:set>
                                      <p:cBhvr>
                                        <p:cTn id="20" dur="1" fill="hold">
                                          <p:stCondLst>
                                            <p:cond delay="0"/>
                                          </p:stCondLst>
                                        </p:cTn>
                                        <p:tgtEl>
                                          <p:spTgt spid="3082"/>
                                        </p:tgtEl>
                                        <p:attrNameLst>
                                          <p:attrName>style.visibility</p:attrName>
                                        </p:attrNameLst>
                                      </p:cBhvr>
                                      <p:to>
                                        <p:strVal val="visible"/>
                                      </p:to>
                                    </p:set>
                                    <p:animEffect transition="in" filter="fade">
                                      <p:cBhvr>
                                        <p:cTn id="21" dur="500"/>
                                        <p:tgtEl>
                                          <p:spTgt spid="3082"/>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unce rate statistics timeline">
            <a:extLst>
              <a:ext uri="{FF2B5EF4-FFF2-40B4-BE49-F238E27FC236}">
                <a16:creationId xmlns:a16="http://schemas.microsoft.com/office/drawing/2014/main" id="{33A1BE66-32EA-AC5D-A4D8-BAFC33E83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496" y="3121429"/>
            <a:ext cx="8252460" cy="33009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2F7AE5-2EC6-279E-8676-68578C48373D}"/>
              </a:ext>
            </a:extLst>
          </p:cNvPr>
          <p:cNvSpPr>
            <a:spLocks noGrp="1"/>
          </p:cNvSpPr>
          <p:nvPr>
            <p:ph type="title"/>
          </p:nvPr>
        </p:nvSpPr>
        <p:spPr/>
        <p:txBody>
          <a:bodyPr/>
          <a:lstStyle/>
          <a:p>
            <a:r>
              <a:rPr lang="en-US" dirty="0"/>
              <a:t>Key challenge: locate and retrieve data</a:t>
            </a:r>
          </a:p>
        </p:txBody>
      </p:sp>
      <p:sp>
        <p:nvSpPr>
          <p:cNvPr id="3" name="Content Placeholder 2">
            <a:extLst>
              <a:ext uri="{FF2B5EF4-FFF2-40B4-BE49-F238E27FC236}">
                <a16:creationId xmlns:a16="http://schemas.microsoft.com/office/drawing/2014/main" id="{C99331B5-7C83-C22E-7C87-E556942B1C90}"/>
              </a:ext>
            </a:extLst>
          </p:cNvPr>
          <p:cNvSpPr>
            <a:spLocks noGrp="1"/>
          </p:cNvSpPr>
          <p:nvPr>
            <p:ph idx="1"/>
          </p:nvPr>
        </p:nvSpPr>
        <p:spPr>
          <a:xfrm>
            <a:off x="838200" y="1654497"/>
            <a:ext cx="10515600" cy="4351338"/>
          </a:xfrm>
        </p:spPr>
        <p:txBody>
          <a:bodyPr/>
          <a:lstStyle/>
          <a:p>
            <a:pPr marL="0" indent="0">
              <a:buNone/>
            </a:pPr>
            <a:r>
              <a:rPr lang="en-US" dirty="0"/>
              <a:t>Important to locate and retrieve data efficiently</a:t>
            </a:r>
          </a:p>
          <a:p>
            <a:r>
              <a:rPr lang="en-US" dirty="0"/>
              <a:t>25% users abandon a website if loading time &gt;4s </a:t>
            </a:r>
          </a:p>
          <a:p>
            <a:r>
              <a:rPr lang="en-US" dirty="0"/>
              <a:t>46% users do not revisit poorly performing websites</a:t>
            </a:r>
          </a:p>
          <a:p>
            <a:r>
              <a:rPr lang="en-US" dirty="0"/>
              <a:t>1s delay would reduce customer satisfaction by 16% </a:t>
            </a:r>
            <a:r>
              <a:rPr lang="en-US" sz="2000" dirty="0"/>
              <a:t>[4]</a:t>
            </a:r>
          </a:p>
        </p:txBody>
      </p:sp>
      <p:sp>
        <p:nvSpPr>
          <p:cNvPr id="4" name="TextBox 3">
            <a:extLst>
              <a:ext uri="{FF2B5EF4-FFF2-40B4-BE49-F238E27FC236}">
                <a16:creationId xmlns:a16="http://schemas.microsoft.com/office/drawing/2014/main" id="{78A6AF77-63B4-6543-3DB5-C500371F521D}"/>
              </a:ext>
            </a:extLst>
          </p:cNvPr>
          <p:cNvSpPr txBox="1"/>
          <p:nvPr/>
        </p:nvSpPr>
        <p:spPr>
          <a:xfrm>
            <a:off x="838200" y="6220469"/>
            <a:ext cx="4541436" cy="369332"/>
          </a:xfrm>
          <a:prstGeom prst="rect">
            <a:avLst/>
          </a:prstGeom>
          <a:noFill/>
        </p:spPr>
        <p:txBody>
          <a:bodyPr wrap="none" rtlCol="0">
            <a:spAutoFit/>
          </a:bodyPr>
          <a:lstStyle/>
          <a:p>
            <a:r>
              <a:rPr lang="en-US" dirty="0"/>
              <a:t>[4] </a:t>
            </a:r>
            <a:r>
              <a:rPr lang="en-US" dirty="0" err="1"/>
              <a:t>LoadStorm</a:t>
            </a:r>
            <a:r>
              <a:rPr lang="en-US" dirty="0"/>
              <a:t> and </a:t>
            </a:r>
            <a:r>
              <a:rPr lang="en-US" dirty="0" err="1"/>
              <a:t>Econsultancy</a:t>
            </a:r>
            <a:r>
              <a:rPr lang="en-US" dirty="0"/>
              <a:t>. [5] Pingdom.</a:t>
            </a:r>
          </a:p>
        </p:txBody>
      </p:sp>
      <p:sp>
        <p:nvSpPr>
          <p:cNvPr id="5" name="TextBox 4">
            <a:extLst>
              <a:ext uri="{FF2B5EF4-FFF2-40B4-BE49-F238E27FC236}">
                <a16:creationId xmlns:a16="http://schemas.microsoft.com/office/drawing/2014/main" id="{09D9D962-0078-0DA9-3642-A0B873F33F75}"/>
              </a:ext>
            </a:extLst>
          </p:cNvPr>
          <p:cNvSpPr txBox="1"/>
          <p:nvPr/>
        </p:nvSpPr>
        <p:spPr>
          <a:xfrm>
            <a:off x="9588500" y="5793985"/>
            <a:ext cx="471604" cy="400110"/>
          </a:xfrm>
          <a:prstGeom prst="rect">
            <a:avLst/>
          </a:prstGeom>
          <a:noFill/>
        </p:spPr>
        <p:txBody>
          <a:bodyPr wrap="none" rtlCol="0">
            <a:spAutoFit/>
          </a:bodyPr>
          <a:lstStyle/>
          <a:p>
            <a:r>
              <a:rPr lang="en-US" sz="2000" dirty="0"/>
              <a:t>[5]</a:t>
            </a:r>
          </a:p>
        </p:txBody>
      </p:sp>
    </p:spTree>
    <p:extLst>
      <p:ext uri="{BB962C8B-B14F-4D97-AF65-F5344CB8AC3E}">
        <p14:creationId xmlns:p14="http://schemas.microsoft.com/office/powerpoint/2010/main" val="1823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DF9C-685B-FDA8-835C-073BA3625C60}"/>
              </a:ext>
            </a:extLst>
          </p:cNvPr>
          <p:cNvSpPr>
            <a:spLocks noGrp="1"/>
          </p:cNvSpPr>
          <p:nvPr>
            <p:ph type="title"/>
          </p:nvPr>
        </p:nvSpPr>
        <p:spPr/>
        <p:txBody>
          <a:bodyPr/>
          <a:lstStyle/>
          <a:p>
            <a:r>
              <a:rPr lang="en-US" dirty="0"/>
              <a:t>P2P storage and distributed hash table (DHT)</a:t>
            </a:r>
          </a:p>
        </p:txBody>
      </p:sp>
      <p:sp>
        <p:nvSpPr>
          <p:cNvPr id="3" name="Content Placeholder 2">
            <a:extLst>
              <a:ext uri="{FF2B5EF4-FFF2-40B4-BE49-F238E27FC236}">
                <a16:creationId xmlns:a16="http://schemas.microsoft.com/office/drawing/2014/main" id="{98B80FD7-5AD8-8804-7B06-D7C943588B19}"/>
              </a:ext>
            </a:extLst>
          </p:cNvPr>
          <p:cNvSpPr>
            <a:spLocks noGrp="1"/>
          </p:cNvSpPr>
          <p:nvPr>
            <p:ph idx="1"/>
          </p:nvPr>
        </p:nvSpPr>
        <p:spPr>
          <a:xfrm>
            <a:off x="838200" y="1688799"/>
            <a:ext cx="10515600" cy="556442"/>
          </a:xfrm>
        </p:spPr>
        <p:txBody>
          <a:bodyPr/>
          <a:lstStyle/>
          <a:p>
            <a:r>
              <a:rPr lang="en-US" dirty="0"/>
              <a:t>Most P2P storage systems are based on a DHT called Kademlia</a:t>
            </a:r>
          </a:p>
        </p:txBody>
      </p:sp>
      <p:pic>
        <p:nvPicPr>
          <p:cNvPr id="1026" name="Picture 2" descr="GitHub - greeenway/alicebobandeve">
            <a:extLst>
              <a:ext uri="{FF2B5EF4-FFF2-40B4-BE49-F238E27FC236}">
                <a16:creationId xmlns:a16="http://schemas.microsoft.com/office/drawing/2014/main" id="{492AAE2A-C4CD-1AA7-CE06-5D0BB249F0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51" r="66016" b="11097"/>
          <a:stretch/>
        </p:blipFill>
        <p:spPr bwMode="auto">
          <a:xfrm>
            <a:off x="1296809" y="3093277"/>
            <a:ext cx="720000" cy="12211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itHub - greeenway/alicebobandeve">
            <a:extLst>
              <a:ext uri="{FF2B5EF4-FFF2-40B4-BE49-F238E27FC236}">
                <a16:creationId xmlns:a16="http://schemas.microsoft.com/office/drawing/2014/main" id="{92B9FEFB-D49E-6043-68F6-93507F1E67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5" t="13462" r="33189" b="10946"/>
          <a:stretch/>
        </p:blipFill>
        <p:spPr bwMode="auto">
          <a:xfrm>
            <a:off x="9473827" y="3089932"/>
            <a:ext cx="720000" cy="1227824"/>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11027EC8-0F8E-C8AF-4017-DF083B3BC5DD}"/>
              </a:ext>
            </a:extLst>
          </p:cNvPr>
          <p:cNvGrpSpPr/>
          <p:nvPr/>
        </p:nvGrpSpPr>
        <p:grpSpPr>
          <a:xfrm>
            <a:off x="2611037" y="2639340"/>
            <a:ext cx="2997096" cy="2153340"/>
            <a:chOff x="650462" y="2870522"/>
            <a:chExt cx="2997096" cy="2153340"/>
          </a:xfrm>
        </p:grpSpPr>
        <p:sp>
          <p:nvSpPr>
            <p:cNvPr id="10" name="Oval 9">
              <a:extLst>
                <a:ext uri="{FF2B5EF4-FFF2-40B4-BE49-F238E27FC236}">
                  <a16:creationId xmlns:a16="http://schemas.microsoft.com/office/drawing/2014/main" id="{7AC39AD9-F33A-58E4-76C3-1B5FDB57AFC4}"/>
                </a:ext>
              </a:extLst>
            </p:cNvPr>
            <p:cNvSpPr/>
            <p:nvPr/>
          </p:nvSpPr>
          <p:spPr>
            <a:xfrm>
              <a:off x="838199" y="28705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1711669-00E3-40C2-6A85-E8F5360037B6}"/>
                </a:ext>
              </a:extLst>
            </p:cNvPr>
            <p:cNvSpPr/>
            <p:nvPr/>
          </p:nvSpPr>
          <p:spPr>
            <a:xfrm>
              <a:off x="754909" y="34801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2B0D72E-6C59-57D9-F210-A45606A24D59}"/>
                </a:ext>
              </a:extLst>
            </p:cNvPr>
            <p:cNvSpPr/>
            <p:nvPr/>
          </p:nvSpPr>
          <p:spPr>
            <a:xfrm>
              <a:off x="1315010" y="341348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41E2914-B66A-81B6-8830-0AFAFCD1F67F}"/>
                </a:ext>
              </a:extLst>
            </p:cNvPr>
            <p:cNvSpPr/>
            <p:nvPr/>
          </p:nvSpPr>
          <p:spPr>
            <a:xfrm>
              <a:off x="1299476" y="411128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5C2F2F9-A940-4E82-61E1-B824989EFA02}"/>
                </a:ext>
              </a:extLst>
            </p:cNvPr>
            <p:cNvSpPr/>
            <p:nvPr/>
          </p:nvSpPr>
          <p:spPr>
            <a:xfrm>
              <a:off x="650462" y="412954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FED77A2-12D0-5659-0175-062B85868B92}"/>
                </a:ext>
              </a:extLst>
            </p:cNvPr>
            <p:cNvSpPr/>
            <p:nvPr/>
          </p:nvSpPr>
          <p:spPr>
            <a:xfrm>
              <a:off x="1870964" y="3643835"/>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EF6719E-36F3-5B21-1B67-07425AAE4C44}"/>
                </a:ext>
              </a:extLst>
            </p:cNvPr>
            <p:cNvSpPr/>
            <p:nvPr/>
          </p:nvSpPr>
          <p:spPr>
            <a:xfrm>
              <a:off x="1699891" y="4568481"/>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A5237C07-4D67-800F-BA05-BCC9441C6629}"/>
                </a:ext>
              </a:extLst>
            </p:cNvPr>
            <p:cNvSpPr/>
            <p:nvPr/>
          </p:nvSpPr>
          <p:spPr>
            <a:xfrm>
              <a:off x="2768367" y="36471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CEB3E10-8633-52E1-5A16-0526013668B7}"/>
                </a:ext>
              </a:extLst>
            </p:cNvPr>
            <p:cNvSpPr/>
            <p:nvPr/>
          </p:nvSpPr>
          <p:spPr>
            <a:xfrm>
              <a:off x="2321766" y="487986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E69029-0309-0B5D-329F-A3D9A8DC5ABF}"/>
                </a:ext>
              </a:extLst>
            </p:cNvPr>
            <p:cNvSpPr/>
            <p:nvPr/>
          </p:nvSpPr>
          <p:spPr>
            <a:xfrm>
              <a:off x="2242749"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B699BD6-0A57-CBF0-D1B6-4D4A23486FB1}"/>
                </a:ext>
              </a:extLst>
            </p:cNvPr>
            <p:cNvSpPr/>
            <p:nvPr/>
          </p:nvSpPr>
          <p:spPr>
            <a:xfrm>
              <a:off x="2284603" y="318051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6506338-DE0F-84BE-AA5D-4832F64955CA}"/>
                </a:ext>
              </a:extLst>
            </p:cNvPr>
            <p:cNvSpPr/>
            <p:nvPr/>
          </p:nvSpPr>
          <p:spPr>
            <a:xfrm>
              <a:off x="1682245" y="288815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E51872B-B45D-1F87-B1B8-7B9EC62D4383}"/>
                </a:ext>
              </a:extLst>
            </p:cNvPr>
            <p:cNvSpPr/>
            <p:nvPr/>
          </p:nvSpPr>
          <p:spPr>
            <a:xfrm>
              <a:off x="2794144" y="4450417"/>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ED3CDDB1-8B7C-A6D3-BA06-5E401ADCA956}"/>
                </a:ext>
              </a:extLst>
            </p:cNvPr>
            <p:cNvSpPr/>
            <p:nvPr/>
          </p:nvSpPr>
          <p:spPr>
            <a:xfrm>
              <a:off x="2989303" y="288317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2750B82-F9ED-35FE-2E16-8ECC08D1A22F}"/>
                </a:ext>
              </a:extLst>
            </p:cNvPr>
            <p:cNvSpPr/>
            <p:nvPr/>
          </p:nvSpPr>
          <p:spPr>
            <a:xfrm>
              <a:off x="3251344"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540FE809-D20A-C78A-A0E8-734EEB996ECB}"/>
                </a:ext>
              </a:extLst>
            </p:cNvPr>
            <p:cNvSpPr/>
            <p:nvPr/>
          </p:nvSpPr>
          <p:spPr>
            <a:xfrm>
              <a:off x="3503558" y="3429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176B8A0-355E-ABF8-C564-B8582F0106A0}"/>
                </a:ext>
              </a:extLst>
            </p:cNvPr>
            <p:cNvSpPr/>
            <p:nvPr/>
          </p:nvSpPr>
          <p:spPr>
            <a:xfrm>
              <a:off x="3284056" y="48630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3728180-4B08-1818-66FC-6B17090564E3}"/>
                </a:ext>
              </a:extLst>
            </p:cNvPr>
            <p:cNvSpPr/>
            <p:nvPr/>
          </p:nvSpPr>
          <p:spPr>
            <a:xfrm>
              <a:off x="887151" y="476273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F60CA7C8-87AF-7B9D-CA48-E13730D5281A}"/>
              </a:ext>
            </a:extLst>
          </p:cNvPr>
          <p:cNvGrpSpPr/>
          <p:nvPr/>
        </p:nvGrpSpPr>
        <p:grpSpPr>
          <a:xfrm rot="10800000">
            <a:off x="5783562" y="2591832"/>
            <a:ext cx="2997096" cy="2153340"/>
            <a:chOff x="650462" y="2870522"/>
            <a:chExt cx="2997096" cy="2153340"/>
          </a:xfrm>
        </p:grpSpPr>
        <p:sp>
          <p:nvSpPr>
            <p:cNvPr id="33" name="Oval 32">
              <a:extLst>
                <a:ext uri="{FF2B5EF4-FFF2-40B4-BE49-F238E27FC236}">
                  <a16:creationId xmlns:a16="http://schemas.microsoft.com/office/drawing/2014/main" id="{61BF0B95-FA27-58D6-20B3-FAEB25533374}"/>
                </a:ext>
              </a:extLst>
            </p:cNvPr>
            <p:cNvSpPr/>
            <p:nvPr/>
          </p:nvSpPr>
          <p:spPr>
            <a:xfrm>
              <a:off x="838199" y="28705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F4845F80-ED4D-26DC-76C0-6B3E639B040B}"/>
                </a:ext>
              </a:extLst>
            </p:cNvPr>
            <p:cNvSpPr/>
            <p:nvPr/>
          </p:nvSpPr>
          <p:spPr>
            <a:xfrm>
              <a:off x="754909" y="34801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20D0656-9F47-4DDE-A885-83BB94C4980F}"/>
                </a:ext>
              </a:extLst>
            </p:cNvPr>
            <p:cNvSpPr/>
            <p:nvPr/>
          </p:nvSpPr>
          <p:spPr>
            <a:xfrm>
              <a:off x="1315010" y="341348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FC4D364-2532-4C93-8E0B-CA6E3B3B39AD}"/>
                </a:ext>
              </a:extLst>
            </p:cNvPr>
            <p:cNvSpPr/>
            <p:nvPr/>
          </p:nvSpPr>
          <p:spPr>
            <a:xfrm>
              <a:off x="1299476" y="411128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9B2B5D8-6E98-4F8A-7F82-29BCA4F8FBBD}"/>
                </a:ext>
              </a:extLst>
            </p:cNvPr>
            <p:cNvSpPr/>
            <p:nvPr/>
          </p:nvSpPr>
          <p:spPr>
            <a:xfrm>
              <a:off x="650462" y="412954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6A5A5BD-6305-5F72-15A2-3AF90A998294}"/>
                </a:ext>
              </a:extLst>
            </p:cNvPr>
            <p:cNvSpPr/>
            <p:nvPr/>
          </p:nvSpPr>
          <p:spPr>
            <a:xfrm>
              <a:off x="1870964" y="3643835"/>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A88C515-75EE-0DF2-3274-80228654F493}"/>
                </a:ext>
              </a:extLst>
            </p:cNvPr>
            <p:cNvSpPr/>
            <p:nvPr/>
          </p:nvSpPr>
          <p:spPr>
            <a:xfrm>
              <a:off x="1699891" y="4568481"/>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DE665032-EA93-9689-1DF6-EB326FB4F34F}"/>
                </a:ext>
              </a:extLst>
            </p:cNvPr>
            <p:cNvSpPr/>
            <p:nvPr/>
          </p:nvSpPr>
          <p:spPr>
            <a:xfrm>
              <a:off x="2768367" y="36471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77C4BA3-4D77-ACDF-832E-E8BB1BCE21FB}"/>
                </a:ext>
              </a:extLst>
            </p:cNvPr>
            <p:cNvSpPr/>
            <p:nvPr/>
          </p:nvSpPr>
          <p:spPr>
            <a:xfrm>
              <a:off x="2321766" y="487986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9DA3CEB2-7D6B-5DF1-B432-8260E2ECD48F}"/>
                </a:ext>
              </a:extLst>
            </p:cNvPr>
            <p:cNvSpPr/>
            <p:nvPr/>
          </p:nvSpPr>
          <p:spPr>
            <a:xfrm>
              <a:off x="2242749"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8D62C1-94FA-E021-43AD-3F86E9D5B92D}"/>
                </a:ext>
              </a:extLst>
            </p:cNvPr>
            <p:cNvSpPr/>
            <p:nvPr/>
          </p:nvSpPr>
          <p:spPr>
            <a:xfrm>
              <a:off x="2284603" y="318051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0B0A2EF1-6ACD-51F3-3593-CA274C4C31FB}"/>
                </a:ext>
              </a:extLst>
            </p:cNvPr>
            <p:cNvSpPr/>
            <p:nvPr/>
          </p:nvSpPr>
          <p:spPr>
            <a:xfrm>
              <a:off x="1682245" y="288815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3F55D593-9A0A-8417-F154-6B13D0C1D1B1}"/>
                </a:ext>
              </a:extLst>
            </p:cNvPr>
            <p:cNvSpPr/>
            <p:nvPr/>
          </p:nvSpPr>
          <p:spPr>
            <a:xfrm>
              <a:off x="2794144" y="4450417"/>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9CF0328-C371-2010-BBF2-1A2753852759}"/>
                </a:ext>
              </a:extLst>
            </p:cNvPr>
            <p:cNvSpPr/>
            <p:nvPr/>
          </p:nvSpPr>
          <p:spPr>
            <a:xfrm>
              <a:off x="2989303" y="288317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8A62DEF8-AB31-208E-096C-0B6D7C6142C2}"/>
                </a:ext>
              </a:extLst>
            </p:cNvPr>
            <p:cNvSpPr/>
            <p:nvPr/>
          </p:nvSpPr>
          <p:spPr>
            <a:xfrm>
              <a:off x="3251344"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838ABA1-3B46-CC9E-BE1B-FC9E6AA2E3B9}"/>
                </a:ext>
              </a:extLst>
            </p:cNvPr>
            <p:cNvSpPr/>
            <p:nvPr/>
          </p:nvSpPr>
          <p:spPr>
            <a:xfrm>
              <a:off x="3503558" y="3429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91F21DA-2BE7-37D9-3228-18A4785B4A93}"/>
                </a:ext>
              </a:extLst>
            </p:cNvPr>
            <p:cNvSpPr/>
            <p:nvPr/>
          </p:nvSpPr>
          <p:spPr>
            <a:xfrm>
              <a:off x="3284056" y="48630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31B17E5-71AF-74F1-FCB2-EE37F798CB4F}"/>
                </a:ext>
              </a:extLst>
            </p:cNvPr>
            <p:cNvSpPr/>
            <p:nvPr/>
          </p:nvSpPr>
          <p:spPr>
            <a:xfrm>
              <a:off x="887151" y="476273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3" name="Curved Connector 52">
            <a:extLst>
              <a:ext uri="{FF2B5EF4-FFF2-40B4-BE49-F238E27FC236}">
                <a16:creationId xmlns:a16="http://schemas.microsoft.com/office/drawing/2014/main" id="{3C29C271-E8FE-058F-63FF-B62818F284F6}"/>
              </a:ext>
            </a:extLst>
          </p:cNvPr>
          <p:cNvCxnSpPr>
            <a:cxnSpLocks/>
            <a:stCxn id="1026" idx="3"/>
            <a:endCxn id="13" idx="1"/>
          </p:cNvCxnSpPr>
          <p:nvPr/>
        </p:nvCxnSpPr>
        <p:spPr>
          <a:xfrm>
            <a:off x="2016809" y="3703845"/>
            <a:ext cx="1264330" cy="197343"/>
          </a:xfrm>
          <a:prstGeom prst="curvedConnector2">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a:extLst>
              <a:ext uri="{FF2B5EF4-FFF2-40B4-BE49-F238E27FC236}">
                <a16:creationId xmlns:a16="http://schemas.microsoft.com/office/drawing/2014/main" id="{95B1E2CF-DFF6-E442-A933-B5679B9EA101}"/>
              </a:ext>
            </a:extLst>
          </p:cNvPr>
          <p:cNvCxnSpPr>
            <a:cxnSpLocks/>
            <a:stCxn id="1026" idx="3"/>
            <a:endCxn id="10" idx="2"/>
          </p:cNvCxnSpPr>
          <p:nvPr/>
        </p:nvCxnSpPr>
        <p:spPr>
          <a:xfrm flipV="1">
            <a:off x="2016809" y="2711340"/>
            <a:ext cx="781965" cy="992505"/>
          </a:xfrm>
          <a:prstGeom prst="curvedConnector3">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0AEE0461-ECC1-733C-E030-F6EF2997F3A4}"/>
              </a:ext>
            </a:extLst>
          </p:cNvPr>
          <p:cNvCxnSpPr>
            <a:cxnSpLocks/>
            <a:stCxn id="1026" idx="3"/>
            <a:endCxn id="30" idx="2"/>
          </p:cNvCxnSpPr>
          <p:nvPr/>
        </p:nvCxnSpPr>
        <p:spPr>
          <a:xfrm>
            <a:off x="2016809" y="3703845"/>
            <a:ext cx="830917" cy="899712"/>
          </a:xfrm>
          <a:prstGeom prst="curvedConnector3">
            <a:avLst>
              <a:gd name="adj1" fmla="val 16730"/>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AE63DA44-6921-50BE-D254-4D1F233EBA97}"/>
              </a:ext>
            </a:extLst>
          </p:cNvPr>
          <p:cNvCxnSpPr>
            <a:cxnSpLocks/>
            <a:stCxn id="22" idx="1"/>
            <a:endCxn id="42" idx="0"/>
          </p:cNvCxnSpPr>
          <p:nvPr/>
        </p:nvCxnSpPr>
        <p:spPr>
          <a:xfrm rot="10800000">
            <a:off x="7116371" y="3472830"/>
            <a:ext cx="2357456" cy="231014"/>
          </a:xfrm>
          <a:prstGeom prst="curvedConnector2">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7" name="Curved Connector 1026">
            <a:extLst>
              <a:ext uri="{FF2B5EF4-FFF2-40B4-BE49-F238E27FC236}">
                <a16:creationId xmlns:a16="http://schemas.microsoft.com/office/drawing/2014/main" id="{041637C6-04C3-6EA0-2315-0D4C77E5DFB6}"/>
              </a:ext>
            </a:extLst>
          </p:cNvPr>
          <p:cNvCxnSpPr>
            <a:cxnSpLocks/>
            <a:stCxn id="22" idx="1"/>
            <a:endCxn id="34" idx="3"/>
          </p:cNvCxnSpPr>
          <p:nvPr/>
        </p:nvCxnSpPr>
        <p:spPr>
          <a:xfrm rot="10800000" flipV="1">
            <a:off x="8655123" y="3703844"/>
            <a:ext cx="818704" cy="308816"/>
          </a:xfrm>
          <a:prstGeom prst="curvedConnector2">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3" name="Curved Connector 1032">
            <a:extLst>
              <a:ext uri="{FF2B5EF4-FFF2-40B4-BE49-F238E27FC236}">
                <a16:creationId xmlns:a16="http://schemas.microsoft.com/office/drawing/2014/main" id="{1A81F860-E2D4-96E0-DF07-AB7F0BE4A0DB}"/>
              </a:ext>
            </a:extLst>
          </p:cNvPr>
          <p:cNvCxnSpPr>
            <a:cxnSpLocks/>
            <a:stCxn id="22" idx="1"/>
            <a:endCxn id="50" idx="2"/>
          </p:cNvCxnSpPr>
          <p:nvPr/>
        </p:nvCxnSpPr>
        <p:spPr>
          <a:xfrm rot="10800000">
            <a:off x="8543969" y="2780956"/>
            <a:ext cx="929858" cy="922889"/>
          </a:xfrm>
          <a:prstGeom prst="curvedConnector3">
            <a:avLst>
              <a:gd name="adj1" fmla="val 50000"/>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9" name="Curved Connector 1038">
            <a:extLst>
              <a:ext uri="{FF2B5EF4-FFF2-40B4-BE49-F238E27FC236}">
                <a16:creationId xmlns:a16="http://schemas.microsoft.com/office/drawing/2014/main" id="{61F65F5A-F056-88BE-A066-D4893A4CD4D9}"/>
              </a:ext>
            </a:extLst>
          </p:cNvPr>
          <p:cNvCxnSpPr>
            <a:stCxn id="13" idx="7"/>
            <a:endCxn id="17" idx="3"/>
          </p:cNvCxnSpPr>
          <p:nvPr/>
        </p:nvCxnSpPr>
        <p:spPr>
          <a:xfrm rot="5400000" flipH="1" flipV="1">
            <a:off x="3885325" y="3036484"/>
            <a:ext cx="362342" cy="1367067"/>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Curved Connector 1045">
            <a:extLst>
              <a:ext uri="{FF2B5EF4-FFF2-40B4-BE49-F238E27FC236}">
                <a16:creationId xmlns:a16="http://schemas.microsoft.com/office/drawing/2014/main" id="{06BB6D6E-C44A-8A39-77AD-2FB722FD6C5C}"/>
              </a:ext>
            </a:extLst>
          </p:cNvPr>
          <p:cNvCxnSpPr>
            <a:cxnSpLocks/>
            <a:stCxn id="17" idx="6"/>
            <a:endCxn id="46" idx="6"/>
          </p:cNvCxnSpPr>
          <p:nvPr/>
        </p:nvCxnSpPr>
        <p:spPr>
          <a:xfrm>
            <a:off x="4872942" y="3487934"/>
            <a:ext cx="1424875" cy="1172590"/>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2" name="Oval 1051">
            <a:extLst>
              <a:ext uri="{FF2B5EF4-FFF2-40B4-BE49-F238E27FC236}">
                <a16:creationId xmlns:a16="http://schemas.microsoft.com/office/drawing/2014/main" id="{2506AC2B-0334-235E-7F4E-2B397128B59F}"/>
              </a:ext>
            </a:extLst>
          </p:cNvPr>
          <p:cNvSpPr/>
          <p:nvPr/>
        </p:nvSpPr>
        <p:spPr>
          <a:xfrm>
            <a:off x="6141216" y="4435177"/>
            <a:ext cx="457200" cy="4572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Oval Callout 1052">
            <a:extLst>
              <a:ext uri="{FF2B5EF4-FFF2-40B4-BE49-F238E27FC236}">
                <a16:creationId xmlns:a16="http://schemas.microsoft.com/office/drawing/2014/main" id="{9BCC3AB3-183B-0CDE-D220-5680EEFFF3E8}"/>
              </a:ext>
            </a:extLst>
          </p:cNvPr>
          <p:cNvSpPr/>
          <p:nvPr/>
        </p:nvSpPr>
        <p:spPr>
          <a:xfrm>
            <a:off x="872842" y="4952304"/>
            <a:ext cx="3247103" cy="1025342"/>
          </a:xfrm>
          <a:prstGeom prst="wedgeEllipseCallout">
            <a:avLst>
              <a:gd name="adj1" fmla="val -25384"/>
              <a:gd name="adj2" fmla="val -1104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TextBox 1053">
            <a:extLst>
              <a:ext uri="{FF2B5EF4-FFF2-40B4-BE49-F238E27FC236}">
                <a16:creationId xmlns:a16="http://schemas.microsoft.com/office/drawing/2014/main" id="{7021BC03-B8D6-70D5-7EFD-CD0EA95247E5}"/>
              </a:ext>
            </a:extLst>
          </p:cNvPr>
          <p:cNvSpPr txBox="1"/>
          <p:nvPr/>
        </p:nvSpPr>
        <p:spPr>
          <a:xfrm>
            <a:off x="1225658" y="5070626"/>
            <a:ext cx="2855765" cy="707886"/>
          </a:xfrm>
          <a:prstGeom prst="rect">
            <a:avLst/>
          </a:prstGeom>
          <a:noFill/>
        </p:spPr>
        <p:txBody>
          <a:bodyPr wrap="square" rtlCol="0">
            <a:spAutoFit/>
          </a:bodyPr>
          <a:lstStyle/>
          <a:p>
            <a:r>
              <a:rPr lang="en-US" sz="2000" dirty="0"/>
              <a:t>Alice: I would like to share a file with CID XYZ.</a:t>
            </a:r>
          </a:p>
        </p:txBody>
      </p:sp>
      <p:sp>
        <p:nvSpPr>
          <p:cNvPr id="1056" name="Oval Callout 1055">
            <a:extLst>
              <a:ext uri="{FF2B5EF4-FFF2-40B4-BE49-F238E27FC236}">
                <a16:creationId xmlns:a16="http://schemas.microsoft.com/office/drawing/2014/main" id="{CB729A2F-19CD-FAF2-B6A7-16CB99A01D35}"/>
              </a:ext>
            </a:extLst>
          </p:cNvPr>
          <p:cNvSpPr/>
          <p:nvPr/>
        </p:nvSpPr>
        <p:spPr>
          <a:xfrm>
            <a:off x="8676211" y="4937193"/>
            <a:ext cx="3048757" cy="1025342"/>
          </a:xfrm>
          <a:prstGeom prst="wedgeEllipseCallout">
            <a:avLst>
              <a:gd name="adj1" fmla="val -11759"/>
              <a:gd name="adj2" fmla="val -10899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9" name="TextBox 1058">
            <a:extLst>
              <a:ext uri="{FF2B5EF4-FFF2-40B4-BE49-F238E27FC236}">
                <a16:creationId xmlns:a16="http://schemas.microsoft.com/office/drawing/2014/main" id="{145E74A0-6893-C628-7798-5CA8B1D5C7D3}"/>
              </a:ext>
            </a:extLst>
          </p:cNvPr>
          <p:cNvSpPr txBox="1"/>
          <p:nvPr/>
        </p:nvSpPr>
        <p:spPr>
          <a:xfrm>
            <a:off x="8979084" y="5083558"/>
            <a:ext cx="2551887" cy="707886"/>
          </a:xfrm>
          <a:prstGeom prst="rect">
            <a:avLst/>
          </a:prstGeom>
          <a:noFill/>
        </p:spPr>
        <p:txBody>
          <a:bodyPr wrap="square" rtlCol="0">
            <a:spAutoFit/>
          </a:bodyPr>
          <a:lstStyle/>
          <a:p>
            <a:r>
              <a:rPr lang="en-US" sz="2000" dirty="0"/>
              <a:t>Bob: I would like to get the file with CID XYZ.</a:t>
            </a:r>
          </a:p>
        </p:txBody>
      </p:sp>
      <p:cxnSp>
        <p:nvCxnSpPr>
          <p:cNvPr id="1060" name="Curved Connector 1059">
            <a:extLst>
              <a:ext uri="{FF2B5EF4-FFF2-40B4-BE49-F238E27FC236}">
                <a16:creationId xmlns:a16="http://schemas.microsoft.com/office/drawing/2014/main" id="{86405F96-1A65-8C28-6A52-C94BAB54887C}"/>
              </a:ext>
            </a:extLst>
          </p:cNvPr>
          <p:cNvCxnSpPr>
            <a:cxnSpLocks/>
            <a:stCxn id="50" idx="5"/>
            <a:endCxn id="26" idx="7"/>
          </p:cNvCxnSpPr>
          <p:nvPr/>
        </p:nvCxnSpPr>
        <p:spPr>
          <a:xfrm rot="16200000" flipV="1">
            <a:off x="6718441" y="1027426"/>
            <a:ext cx="56967" cy="3348267"/>
          </a:xfrm>
          <a:prstGeom prst="curvedConnector3">
            <a:avLst>
              <a:gd name="adj1" fmla="val 53830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Curved Connector 1062">
            <a:extLst>
              <a:ext uri="{FF2B5EF4-FFF2-40B4-BE49-F238E27FC236}">
                <a16:creationId xmlns:a16="http://schemas.microsoft.com/office/drawing/2014/main" id="{25FAD229-F8FD-B285-F719-B947396214C2}"/>
              </a:ext>
            </a:extLst>
          </p:cNvPr>
          <p:cNvCxnSpPr>
            <a:cxnSpLocks/>
            <a:stCxn id="26" idx="4"/>
            <a:endCxn id="45" idx="5"/>
          </p:cNvCxnSpPr>
          <p:nvPr/>
        </p:nvCxnSpPr>
        <p:spPr>
          <a:xfrm rot="16200000" flipH="1">
            <a:off x="5644783" y="2173083"/>
            <a:ext cx="246377" cy="1492186"/>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Curved Connector 1069">
            <a:extLst>
              <a:ext uri="{FF2B5EF4-FFF2-40B4-BE49-F238E27FC236}">
                <a16:creationId xmlns:a16="http://schemas.microsoft.com/office/drawing/2014/main" id="{27687B79-8CC0-B951-D229-97BFF1AEBE96}"/>
              </a:ext>
            </a:extLst>
          </p:cNvPr>
          <p:cNvCxnSpPr>
            <a:cxnSpLocks/>
            <a:stCxn id="45" idx="6"/>
            <a:endCxn id="46" idx="5"/>
          </p:cNvCxnSpPr>
          <p:nvPr/>
        </p:nvCxnSpPr>
        <p:spPr>
          <a:xfrm rot="10800000" flipV="1">
            <a:off x="6318906" y="3093276"/>
            <a:ext cx="174071" cy="1516335"/>
          </a:xfrm>
          <a:prstGeom prst="curvedConnector2">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4" name="Oval Callout 1073">
            <a:extLst>
              <a:ext uri="{FF2B5EF4-FFF2-40B4-BE49-F238E27FC236}">
                <a16:creationId xmlns:a16="http://schemas.microsoft.com/office/drawing/2014/main" id="{F2F4CA19-F26F-AFCC-57FD-2B2E0118AD06}"/>
              </a:ext>
            </a:extLst>
          </p:cNvPr>
          <p:cNvSpPr/>
          <p:nvPr/>
        </p:nvSpPr>
        <p:spPr>
          <a:xfrm>
            <a:off x="4197091" y="5389916"/>
            <a:ext cx="4472887" cy="1166273"/>
          </a:xfrm>
          <a:prstGeom prst="wedgeEllipseCallout">
            <a:avLst>
              <a:gd name="adj1" fmla="val -1332"/>
              <a:gd name="adj2" fmla="val -103112"/>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5" name="TextBox 1074">
            <a:extLst>
              <a:ext uri="{FF2B5EF4-FFF2-40B4-BE49-F238E27FC236}">
                <a16:creationId xmlns:a16="http://schemas.microsoft.com/office/drawing/2014/main" id="{E915574B-33D9-C978-36F8-1DEEA66F33D4}"/>
              </a:ext>
            </a:extLst>
          </p:cNvPr>
          <p:cNvSpPr txBox="1"/>
          <p:nvPr/>
        </p:nvSpPr>
        <p:spPr>
          <a:xfrm>
            <a:off x="4426341" y="5605829"/>
            <a:ext cx="4166578" cy="707886"/>
          </a:xfrm>
          <a:prstGeom prst="rect">
            <a:avLst/>
          </a:prstGeom>
          <a:noFill/>
        </p:spPr>
        <p:txBody>
          <a:bodyPr wrap="square" rtlCol="0">
            <a:spAutoFit/>
          </a:bodyPr>
          <a:lstStyle/>
          <a:p>
            <a:r>
              <a:rPr lang="en-US" sz="2000" dirty="0"/>
              <a:t>Hey Bob, I see you want to get the file with CID XYZ. You should talk to Alice.</a:t>
            </a:r>
          </a:p>
        </p:txBody>
      </p:sp>
      <p:pic>
        <p:nvPicPr>
          <p:cNvPr id="1078" name="Picture 1077" descr="A white and orange file&#10;&#10;Description automatically generated">
            <a:extLst>
              <a:ext uri="{FF2B5EF4-FFF2-40B4-BE49-F238E27FC236}">
                <a16:creationId xmlns:a16="http://schemas.microsoft.com/office/drawing/2014/main" id="{9B7CF2A6-D574-C06C-BAED-151EF65D06F8}"/>
              </a:ext>
            </a:extLst>
          </p:cNvPr>
          <p:cNvPicPr>
            <a:picLocks noChangeAspect="1"/>
          </p:cNvPicPr>
          <p:nvPr/>
        </p:nvPicPr>
        <p:blipFill>
          <a:blip r:embed="rId4"/>
          <a:stretch>
            <a:fillRect/>
          </a:stretch>
        </p:blipFill>
        <p:spPr>
          <a:xfrm>
            <a:off x="333057" y="3089932"/>
            <a:ext cx="855795" cy="1135801"/>
          </a:xfrm>
          <a:prstGeom prst="rect">
            <a:avLst/>
          </a:prstGeom>
        </p:spPr>
      </p:pic>
      <p:cxnSp>
        <p:nvCxnSpPr>
          <p:cNvPr id="1080" name="Curved Connector 1079">
            <a:extLst>
              <a:ext uri="{FF2B5EF4-FFF2-40B4-BE49-F238E27FC236}">
                <a16:creationId xmlns:a16="http://schemas.microsoft.com/office/drawing/2014/main" id="{51D905D5-7B21-2603-CB23-B0B46FAD3851}"/>
              </a:ext>
            </a:extLst>
          </p:cNvPr>
          <p:cNvCxnSpPr>
            <a:cxnSpLocks/>
            <a:stCxn id="1026" idx="3"/>
            <a:endCxn id="13" idx="3"/>
          </p:cNvCxnSpPr>
          <p:nvPr/>
        </p:nvCxnSpPr>
        <p:spPr>
          <a:xfrm>
            <a:off x="2016809" y="3703845"/>
            <a:ext cx="1264330" cy="299167"/>
          </a:xfrm>
          <a:prstGeom prst="curvedConnector4">
            <a:avLst>
              <a:gd name="adj1" fmla="val 24778"/>
              <a:gd name="adj2" fmla="val 176412"/>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5" name="Curved Connector 1084">
            <a:extLst>
              <a:ext uri="{FF2B5EF4-FFF2-40B4-BE49-F238E27FC236}">
                <a16:creationId xmlns:a16="http://schemas.microsoft.com/office/drawing/2014/main" id="{E3F6E2A6-C37E-F62F-8E7C-C22EE0B1B9BE}"/>
              </a:ext>
            </a:extLst>
          </p:cNvPr>
          <p:cNvCxnSpPr>
            <a:cxnSpLocks/>
            <a:stCxn id="22" idx="1"/>
            <a:endCxn id="50" idx="3"/>
          </p:cNvCxnSpPr>
          <p:nvPr/>
        </p:nvCxnSpPr>
        <p:spPr>
          <a:xfrm rot="10800000">
            <a:off x="8522881" y="2730044"/>
            <a:ext cx="950946" cy="973801"/>
          </a:xfrm>
          <a:prstGeom prst="curvedConnector4">
            <a:avLst>
              <a:gd name="adj1" fmla="val 20938"/>
              <a:gd name="adj2" fmla="val 116924"/>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2053" descr="A white and orange file&#10;&#10;Description automatically generated">
            <a:extLst>
              <a:ext uri="{FF2B5EF4-FFF2-40B4-BE49-F238E27FC236}">
                <a16:creationId xmlns:a16="http://schemas.microsoft.com/office/drawing/2014/main" id="{6C001627-2191-028E-D236-99D3CC57A510}"/>
              </a:ext>
            </a:extLst>
          </p:cNvPr>
          <p:cNvPicPr>
            <a:picLocks noChangeAspect="1"/>
          </p:cNvPicPr>
          <p:nvPr/>
        </p:nvPicPr>
        <p:blipFill>
          <a:blip r:embed="rId4"/>
          <a:stretch>
            <a:fillRect/>
          </a:stretch>
        </p:blipFill>
        <p:spPr>
          <a:xfrm>
            <a:off x="325723" y="3089932"/>
            <a:ext cx="855795" cy="1135801"/>
          </a:xfrm>
          <a:prstGeom prst="rect">
            <a:avLst/>
          </a:prstGeom>
        </p:spPr>
      </p:pic>
    </p:spTree>
    <p:extLst>
      <p:ext uri="{BB962C8B-B14F-4D97-AF65-F5344CB8AC3E}">
        <p14:creationId xmlns:p14="http://schemas.microsoft.com/office/powerpoint/2010/main" val="43548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circle(in)">
                                      <p:cBhvr>
                                        <p:cTn id="26" dur="2000"/>
                                        <p:tgtEl>
                                          <p:spTgt spid="59"/>
                                        </p:tgtEl>
                                      </p:cBhvr>
                                    </p:animEffect>
                                  </p:childTnLst>
                                </p:cTn>
                              </p:par>
                              <p:par>
                                <p:cTn id="27" presetID="6" presetClass="entr" presetSubtype="16"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circle(in)">
                                      <p:cBhvr>
                                        <p:cTn id="29" dur="2000"/>
                                        <p:tgtEl>
                                          <p:spTgt spid="53"/>
                                        </p:tgtEl>
                                      </p:cBhvr>
                                    </p:animEffect>
                                  </p:childTnLst>
                                </p:cTn>
                              </p:par>
                              <p:par>
                                <p:cTn id="30" presetID="6" presetClass="entr" presetSubtype="16"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circle(in)">
                                      <p:cBhvr>
                                        <p:cTn id="32" dur="20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1033"/>
                                        </p:tgtEl>
                                        <p:attrNameLst>
                                          <p:attrName>style.visibility</p:attrName>
                                        </p:attrNameLst>
                                      </p:cBhvr>
                                      <p:to>
                                        <p:strVal val="visible"/>
                                      </p:to>
                                    </p:set>
                                    <p:animEffect transition="in" filter="circle(in)">
                                      <p:cBhvr>
                                        <p:cTn id="37" dur="2000"/>
                                        <p:tgtEl>
                                          <p:spTgt spid="1033"/>
                                        </p:tgtEl>
                                      </p:cBhvr>
                                    </p:animEffect>
                                  </p:childTnLst>
                                </p:cTn>
                              </p:par>
                              <p:par>
                                <p:cTn id="38" presetID="6" presetClass="entr" presetSubtype="16"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circle(in)">
                                      <p:cBhvr>
                                        <p:cTn id="40" dur="2000"/>
                                        <p:tgtEl>
                                          <p:spTgt spid="63"/>
                                        </p:tgtEl>
                                      </p:cBhvr>
                                    </p:animEffect>
                                  </p:childTnLst>
                                </p:cTn>
                              </p:par>
                              <p:par>
                                <p:cTn id="41" presetID="6" presetClass="entr" presetSubtype="16"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Effect transition="in" filter="circle(in)">
                                      <p:cBhvr>
                                        <p:cTn id="43" dur="2000"/>
                                        <p:tgtEl>
                                          <p:spTgt spid="10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78"/>
                                        </p:tgtEl>
                                        <p:attrNameLst>
                                          <p:attrName>style.visibility</p:attrName>
                                        </p:attrNameLst>
                                      </p:cBhvr>
                                      <p:to>
                                        <p:strVal val="visible"/>
                                      </p:to>
                                    </p:set>
                                    <p:animEffect transition="in" filter="fade">
                                      <p:cBhvr>
                                        <p:cTn id="48" dur="500"/>
                                        <p:tgtEl>
                                          <p:spTgt spid="107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53"/>
                                        </p:tgtEl>
                                        <p:attrNameLst>
                                          <p:attrName>style.visibility</p:attrName>
                                        </p:attrNameLst>
                                      </p:cBhvr>
                                      <p:to>
                                        <p:strVal val="visible"/>
                                      </p:to>
                                    </p:set>
                                    <p:animEffect transition="in" filter="fade">
                                      <p:cBhvr>
                                        <p:cTn id="53" dur="500"/>
                                        <p:tgtEl>
                                          <p:spTgt spid="10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4"/>
                                        </p:tgtEl>
                                        <p:attrNameLst>
                                          <p:attrName>style.visibility</p:attrName>
                                        </p:attrNameLst>
                                      </p:cBhvr>
                                      <p:to>
                                        <p:strVal val="visible"/>
                                      </p:to>
                                    </p:set>
                                    <p:animEffect transition="in" filter="fade">
                                      <p:cBhvr>
                                        <p:cTn id="56" dur="500"/>
                                        <p:tgtEl>
                                          <p:spTgt spid="1054"/>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1080"/>
                                        </p:tgtEl>
                                        <p:attrNameLst>
                                          <p:attrName>style.visibility</p:attrName>
                                        </p:attrNameLst>
                                      </p:cBhvr>
                                      <p:to>
                                        <p:strVal val="visible"/>
                                      </p:to>
                                    </p:set>
                                    <p:animEffect transition="in" filter="circle(in)">
                                      <p:cBhvr>
                                        <p:cTn id="61" dur="2000"/>
                                        <p:tgtEl>
                                          <p:spTgt spid="1080"/>
                                        </p:tgtEl>
                                      </p:cBhvr>
                                    </p:animEffect>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1039"/>
                                        </p:tgtEl>
                                        <p:attrNameLst>
                                          <p:attrName>style.visibility</p:attrName>
                                        </p:attrNameLst>
                                      </p:cBhvr>
                                      <p:to>
                                        <p:strVal val="visible"/>
                                      </p:to>
                                    </p:set>
                                    <p:animEffect transition="in" filter="circle(in)">
                                      <p:cBhvr>
                                        <p:cTn id="66" dur="2000"/>
                                        <p:tgtEl>
                                          <p:spTgt spid="1039"/>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1046"/>
                                        </p:tgtEl>
                                        <p:attrNameLst>
                                          <p:attrName>style.visibility</p:attrName>
                                        </p:attrNameLst>
                                      </p:cBhvr>
                                      <p:to>
                                        <p:strVal val="visible"/>
                                      </p:to>
                                    </p:set>
                                    <p:animEffect transition="in" filter="circle(in)">
                                      <p:cBhvr>
                                        <p:cTn id="71" dur="2000"/>
                                        <p:tgtEl>
                                          <p:spTgt spid="1046"/>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1052"/>
                                        </p:tgtEl>
                                        <p:attrNameLst>
                                          <p:attrName>style.visibility</p:attrName>
                                        </p:attrNameLst>
                                      </p:cBhvr>
                                      <p:to>
                                        <p:strVal val="visible"/>
                                      </p:to>
                                    </p:set>
                                    <p:animEffect transition="in" filter="circle(in)">
                                      <p:cBhvr>
                                        <p:cTn id="76" dur="2000"/>
                                        <p:tgtEl>
                                          <p:spTgt spid="105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56"/>
                                        </p:tgtEl>
                                        <p:attrNameLst>
                                          <p:attrName>style.visibility</p:attrName>
                                        </p:attrNameLst>
                                      </p:cBhvr>
                                      <p:to>
                                        <p:strVal val="visible"/>
                                      </p:to>
                                    </p:set>
                                    <p:animEffect transition="in" filter="fade">
                                      <p:cBhvr>
                                        <p:cTn id="81" dur="500"/>
                                        <p:tgtEl>
                                          <p:spTgt spid="10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59"/>
                                        </p:tgtEl>
                                        <p:attrNameLst>
                                          <p:attrName>style.visibility</p:attrName>
                                        </p:attrNameLst>
                                      </p:cBhvr>
                                      <p:to>
                                        <p:strVal val="visible"/>
                                      </p:to>
                                    </p:set>
                                    <p:animEffect transition="in" filter="fade">
                                      <p:cBhvr>
                                        <p:cTn id="84" dur="500"/>
                                        <p:tgtEl>
                                          <p:spTgt spid="1059"/>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1085"/>
                                        </p:tgtEl>
                                        <p:attrNameLst>
                                          <p:attrName>style.visibility</p:attrName>
                                        </p:attrNameLst>
                                      </p:cBhvr>
                                      <p:to>
                                        <p:strVal val="visible"/>
                                      </p:to>
                                    </p:set>
                                    <p:animEffect transition="in" filter="circle(in)">
                                      <p:cBhvr>
                                        <p:cTn id="89" dur="2000"/>
                                        <p:tgtEl>
                                          <p:spTgt spid="1085"/>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nodeType="clickEffect">
                                  <p:stCondLst>
                                    <p:cond delay="0"/>
                                  </p:stCondLst>
                                  <p:childTnLst>
                                    <p:set>
                                      <p:cBhvr>
                                        <p:cTn id="93" dur="1" fill="hold">
                                          <p:stCondLst>
                                            <p:cond delay="0"/>
                                          </p:stCondLst>
                                        </p:cTn>
                                        <p:tgtEl>
                                          <p:spTgt spid="1060"/>
                                        </p:tgtEl>
                                        <p:attrNameLst>
                                          <p:attrName>style.visibility</p:attrName>
                                        </p:attrNameLst>
                                      </p:cBhvr>
                                      <p:to>
                                        <p:strVal val="visible"/>
                                      </p:to>
                                    </p:set>
                                    <p:animEffect transition="in" filter="circle(in)">
                                      <p:cBhvr>
                                        <p:cTn id="94" dur="2000"/>
                                        <p:tgtEl>
                                          <p:spTgt spid="1060"/>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nodeType="clickEffect">
                                  <p:stCondLst>
                                    <p:cond delay="0"/>
                                  </p:stCondLst>
                                  <p:childTnLst>
                                    <p:set>
                                      <p:cBhvr>
                                        <p:cTn id="98" dur="1" fill="hold">
                                          <p:stCondLst>
                                            <p:cond delay="0"/>
                                          </p:stCondLst>
                                        </p:cTn>
                                        <p:tgtEl>
                                          <p:spTgt spid="1063"/>
                                        </p:tgtEl>
                                        <p:attrNameLst>
                                          <p:attrName>style.visibility</p:attrName>
                                        </p:attrNameLst>
                                      </p:cBhvr>
                                      <p:to>
                                        <p:strVal val="visible"/>
                                      </p:to>
                                    </p:set>
                                    <p:animEffect transition="in" filter="circle(in)">
                                      <p:cBhvr>
                                        <p:cTn id="99" dur="2000"/>
                                        <p:tgtEl>
                                          <p:spTgt spid="1063"/>
                                        </p:tgtEl>
                                      </p:cBhvr>
                                    </p:animEffec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1070"/>
                                        </p:tgtEl>
                                        <p:attrNameLst>
                                          <p:attrName>style.visibility</p:attrName>
                                        </p:attrNameLst>
                                      </p:cBhvr>
                                      <p:to>
                                        <p:strVal val="visible"/>
                                      </p:to>
                                    </p:set>
                                    <p:animEffect transition="in" filter="circle(in)">
                                      <p:cBhvr>
                                        <p:cTn id="104" dur="2000"/>
                                        <p:tgtEl>
                                          <p:spTgt spid="107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074"/>
                                        </p:tgtEl>
                                        <p:attrNameLst>
                                          <p:attrName>style.visibility</p:attrName>
                                        </p:attrNameLst>
                                      </p:cBhvr>
                                      <p:to>
                                        <p:strVal val="visible"/>
                                      </p:to>
                                    </p:set>
                                    <p:animEffect transition="in" filter="fade">
                                      <p:cBhvr>
                                        <p:cTn id="109" dur="500"/>
                                        <p:tgtEl>
                                          <p:spTgt spid="107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75"/>
                                        </p:tgtEl>
                                        <p:attrNameLst>
                                          <p:attrName>style.visibility</p:attrName>
                                        </p:attrNameLst>
                                      </p:cBhvr>
                                      <p:to>
                                        <p:strVal val="visible"/>
                                      </p:to>
                                    </p:set>
                                    <p:animEffect transition="in" filter="fade">
                                      <p:cBhvr>
                                        <p:cTn id="112" dur="500"/>
                                        <p:tgtEl>
                                          <p:spTgt spid="1075"/>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05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nodeType="clickEffect">
                                  <p:stCondLst>
                                    <p:cond delay="0"/>
                                  </p:stCondLst>
                                  <p:childTnLst>
                                    <p:animMotion origin="layout" path="M 0.03594 -3.33333E-6 L 0.81549 0.00023 " pathEditMode="relative" rAng="0" ptsTypes="AA">
                                      <p:cBhvr>
                                        <p:cTn id="120" dur="2000" fill="hold"/>
                                        <p:tgtEl>
                                          <p:spTgt spid="2054"/>
                                        </p:tgtEl>
                                        <p:attrNameLst>
                                          <p:attrName>ppt_x</p:attrName>
                                          <p:attrName>ppt_y</p:attrName>
                                        </p:attrNameLst>
                                      </p:cBhvr>
                                      <p:rCtr x="389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52" grpId="0" animBg="1"/>
      <p:bldP spid="1053" grpId="0" animBg="1"/>
      <p:bldP spid="1054" grpId="0"/>
      <p:bldP spid="1056" grpId="0" animBg="1"/>
      <p:bldP spid="1059" grpId="0"/>
      <p:bldP spid="1074" grpId="0" animBg="1"/>
      <p:bldP spid="10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loud 61">
            <a:extLst>
              <a:ext uri="{FF2B5EF4-FFF2-40B4-BE49-F238E27FC236}">
                <a16:creationId xmlns:a16="http://schemas.microsoft.com/office/drawing/2014/main" id="{EA071D2E-72CE-91F5-4841-235838411D72}"/>
              </a:ext>
            </a:extLst>
          </p:cNvPr>
          <p:cNvSpPr/>
          <p:nvPr/>
        </p:nvSpPr>
        <p:spPr>
          <a:xfrm>
            <a:off x="6911645" y="3599120"/>
            <a:ext cx="4393784" cy="2595391"/>
          </a:xfrm>
          <a:prstGeom prst="cloud">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6337BD-1267-B1BD-4B1E-E1770DB9C2AA}"/>
              </a:ext>
            </a:extLst>
          </p:cNvPr>
          <p:cNvSpPr>
            <a:spLocks noGrp="1"/>
          </p:cNvSpPr>
          <p:nvPr>
            <p:ph idx="1"/>
          </p:nvPr>
        </p:nvSpPr>
        <p:spPr>
          <a:xfrm>
            <a:off x="838200" y="1690688"/>
            <a:ext cx="10515600" cy="4351338"/>
          </a:xfrm>
        </p:spPr>
        <p:txBody>
          <a:bodyPr/>
          <a:lstStyle/>
          <a:p>
            <a:r>
              <a:rPr lang="en-US" dirty="0"/>
              <a:t>Many factors can affect the routing efficiency of a node</a:t>
            </a:r>
          </a:p>
          <a:p>
            <a:pPr lvl="1"/>
            <a:r>
              <a:rPr lang="en-US" dirty="0"/>
              <a:t>Locations, computing resources, network bandwidths, …</a:t>
            </a:r>
          </a:p>
          <a:p>
            <a:r>
              <a:rPr lang="en-US" dirty="0" err="1"/>
              <a:t>Kademlia’s</a:t>
            </a:r>
            <a:r>
              <a:rPr lang="en-US" dirty="0"/>
              <a:t> routing tables are randomly chosen</a:t>
            </a:r>
          </a:p>
        </p:txBody>
      </p:sp>
      <p:sp>
        <p:nvSpPr>
          <p:cNvPr id="6" name="TextBox 5">
            <a:extLst>
              <a:ext uri="{FF2B5EF4-FFF2-40B4-BE49-F238E27FC236}">
                <a16:creationId xmlns:a16="http://schemas.microsoft.com/office/drawing/2014/main" id="{EEB3C95F-81DA-6734-966E-AFCA03D90F24}"/>
              </a:ext>
            </a:extLst>
          </p:cNvPr>
          <p:cNvSpPr txBox="1"/>
          <p:nvPr/>
        </p:nvSpPr>
        <p:spPr>
          <a:xfrm>
            <a:off x="7431477" y="4024291"/>
            <a:ext cx="3395060" cy="1569660"/>
          </a:xfrm>
          <a:prstGeom prst="rect">
            <a:avLst/>
          </a:prstGeom>
          <a:noFill/>
        </p:spPr>
        <p:txBody>
          <a:bodyPr wrap="square" rtlCol="0">
            <a:spAutoFit/>
          </a:bodyPr>
          <a:lstStyle/>
          <a:p>
            <a:r>
              <a:rPr lang="en-US" sz="2400" dirty="0"/>
              <a:t>Nodes populate their routing tables randomly, completely agnostic of the environment!</a:t>
            </a:r>
          </a:p>
        </p:txBody>
      </p:sp>
      <p:sp>
        <p:nvSpPr>
          <p:cNvPr id="11" name="Title 1">
            <a:extLst>
              <a:ext uri="{FF2B5EF4-FFF2-40B4-BE49-F238E27FC236}">
                <a16:creationId xmlns:a16="http://schemas.microsoft.com/office/drawing/2014/main" id="{78C966CC-A344-A4BA-9F9C-74717892B4D4}"/>
              </a:ext>
            </a:extLst>
          </p:cNvPr>
          <p:cNvSpPr>
            <a:spLocks noGrp="1"/>
          </p:cNvSpPr>
          <p:nvPr>
            <p:ph type="title"/>
          </p:nvPr>
        </p:nvSpPr>
        <p:spPr>
          <a:xfrm>
            <a:off x="838200" y="365125"/>
            <a:ext cx="10515600" cy="1325563"/>
          </a:xfrm>
        </p:spPr>
        <p:txBody>
          <a:bodyPr/>
          <a:lstStyle/>
          <a:p>
            <a:r>
              <a:rPr lang="en-US" dirty="0" err="1"/>
              <a:t>Kademlia</a:t>
            </a:r>
            <a:r>
              <a:rPr lang="en-US" dirty="0"/>
              <a:t> – problem</a:t>
            </a:r>
          </a:p>
        </p:txBody>
      </p:sp>
      <p:pic>
        <p:nvPicPr>
          <p:cNvPr id="38" name="Picture 2" descr="GitHub - greeenway/alicebobandeve">
            <a:extLst>
              <a:ext uri="{FF2B5EF4-FFF2-40B4-BE49-F238E27FC236}">
                <a16:creationId xmlns:a16="http://schemas.microsoft.com/office/drawing/2014/main" id="{7200007A-970B-A556-658F-7B79E023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5" t="13462" r="33189" b="10946"/>
          <a:stretch/>
        </p:blipFill>
        <p:spPr bwMode="auto">
          <a:xfrm>
            <a:off x="5884630" y="4386786"/>
            <a:ext cx="720000" cy="122782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F7E98933-86AA-E86C-0B61-32B6A91732E1}"/>
              </a:ext>
            </a:extLst>
          </p:cNvPr>
          <p:cNvGrpSpPr/>
          <p:nvPr/>
        </p:nvGrpSpPr>
        <p:grpSpPr>
          <a:xfrm rot="10800000">
            <a:off x="2194365" y="3888686"/>
            <a:ext cx="2997096" cy="2153340"/>
            <a:chOff x="650462" y="2870522"/>
            <a:chExt cx="2997096" cy="2153340"/>
          </a:xfrm>
        </p:grpSpPr>
        <p:sp>
          <p:nvSpPr>
            <p:cNvPr id="40" name="Oval 39">
              <a:extLst>
                <a:ext uri="{FF2B5EF4-FFF2-40B4-BE49-F238E27FC236}">
                  <a16:creationId xmlns:a16="http://schemas.microsoft.com/office/drawing/2014/main" id="{8885886F-4686-0AE4-6633-46E511882548}"/>
                </a:ext>
              </a:extLst>
            </p:cNvPr>
            <p:cNvSpPr/>
            <p:nvPr/>
          </p:nvSpPr>
          <p:spPr>
            <a:xfrm>
              <a:off x="838199" y="28705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C715D183-21BC-9A9D-E6F3-C594398B256E}"/>
                </a:ext>
              </a:extLst>
            </p:cNvPr>
            <p:cNvSpPr/>
            <p:nvPr/>
          </p:nvSpPr>
          <p:spPr>
            <a:xfrm>
              <a:off x="754909" y="348012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F9F32567-BE67-6A20-727F-E27C2D1DB98D}"/>
                </a:ext>
              </a:extLst>
            </p:cNvPr>
            <p:cNvSpPr/>
            <p:nvPr/>
          </p:nvSpPr>
          <p:spPr>
            <a:xfrm>
              <a:off x="1315010" y="341348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779A07E5-D3FB-17E7-1DC6-37E3713DCD30}"/>
                </a:ext>
              </a:extLst>
            </p:cNvPr>
            <p:cNvSpPr/>
            <p:nvPr/>
          </p:nvSpPr>
          <p:spPr>
            <a:xfrm>
              <a:off x="1299476" y="411128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057294C-B801-16A1-15B9-39EDA970D8FD}"/>
                </a:ext>
              </a:extLst>
            </p:cNvPr>
            <p:cNvSpPr/>
            <p:nvPr/>
          </p:nvSpPr>
          <p:spPr>
            <a:xfrm>
              <a:off x="650462" y="412954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BB144B95-F2C5-B1FD-6FA2-506CC52F5698}"/>
                </a:ext>
              </a:extLst>
            </p:cNvPr>
            <p:cNvSpPr/>
            <p:nvPr/>
          </p:nvSpPr>
          <p:spPr>
            <a:xfrm>
              <a:off x="1870964" y="3643835"/>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1FD25D8D-8B08-262A-58FF-073873777602}"/>
                </a:ext>
              </a:extLst>
            </p:cNvPr>
            <p:cNvSpPr/>
            <p:nvPr/>
          </p:nvSpPr>
          <p:spPr>
            <a:xfrm>
              <a:off x="1699891" y="4568481"/>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A74F8ED7-9209-8367-9049-004D372C1B4D}"/>
                </a:ext>
              </a:extLst>
            </p:cNvPr>
            <p:cNvSpPr/>
            <p:nvPr/>
          </p:nvSpPr>
          <p:spPr>
            <a:xfrm>
              <a:off x="2768367" y="36471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250A0642-1444-C1BC-021D-57B9AA239DBD}"/>
                </a:ext>
              </a:extLst>
            </p:cNvPr>
            <p:cNvSpPr/>
            <p:nvPr/>
          </p:nvSpPr>
          <p:spPr>
            <a:xfrm>
              <a:off x="2321766" y="4879862"/>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44B5EF0-40DB-D9C5-444D-F4E4E1496FD1}"/>
                </a:ext>
              </a:extLst>
            </p:cNvPr>
            <p:cNvSpPr/>
            <p:nvPr/>
          </p:nvSpPr>
          <p:spPr>
            <a:xfrm>
              <a:off x="2242749"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282859AA-6AA9-472D-B2C5-D67BFCB5CF7F}"/>
                </a:ext>
              </a:extLst>
            </p:cNvPr>
            <p:cNvSpPr/>
            <p:nvPr/>
          </p:nvSpPr>
          <p:spPr>
            <a:xfrm>
              <a:off x="2284603" y="318051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CD6D8668-054A-FDFA-E075-6AACE286112B}"/>
                </a:ext>
              </a:extLst>
            </p:cNvPr>
            <p:cNvSpPr/>
            <p:nvPr/>
          </p:nvSpPr>
          <p:spPr>
            <a:xfrm>
              <a:off x="1682245" y="2888158"/>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2D311241-44AE-9AA2-21D7-E3A8BC4A80A9}"/>
                </a:ext>
              </a:extLst>
            </p:cNvPr>
            <p:cNvSpPr/>
            <p:nvPr/>
          </p:nvSpPr>
          <p:spPr>
            <a:xfrm>
              <a:off x="2794144" y="4450417"/>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E1A3334F-617C-5A50-5464-102CECA5C58C}"/>
                </a:ext>
              </a:extLst>
            </p:cNvPr>
            <p:cNvSpPr/>
            <p:nvPr/>
          </p:nvSpPr>
          <p:spPr>
            <a:xfrm>
              <a:off x="2989303" y="288317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FFFF4D4F-2C78-57F6-22AA-793A1237AC2D}"/>
                </a:ext>
              </a:extLst>
            </p:cNvPr>
            <p:cNvSpPr/>
            <p:nvPr/>
          </p:nvSpPr>
          <p:spPr>
            <a:xfrm>
              <a:off x="3251344" y="4142864"/>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A206D336-C9E1-935B-B211-FED519FEFB63}"/>
                </a:ext>
              </a:extLst>
            </p:cNvPr>
            <p:cNvSpPr/>
            <p:nvPr/>
          </p:nvSpPr>
          <p:spPr>
            <a:xfrm>
              <a:off x="3503558" y="3429000"/>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F45C4691-C660-FEE7-098A-F7B7A8E3AC0D}"/>
                </a:ext>
              </a:extLst>
            </p:cNvPr>
            <p:cNvSpPr/>
            <p:nvPr/>
          </p:nvSpPr>
          <p:spPr>
            <a:xfrm>
              <a:off x="3284056" y="4863016"/>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3F970FA-AE16-3A01-4C3E-A9BCD5C35ED3}"/>
                </a:ext>
              </a:extLst>
            </p:cNvPr>
            <p:cNvSpPr/>
            <p:nvPr/>
          </p:nvSpPr>
          <p:spPr>
            <a:xfrm>
              <a:off x="887151" y="4762739"/>
              <a:ext cx="144000" cy="14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8" name="Curved Connector 57">
            <a:extLst>
              <a:ext uri="{FF2B5EF4-FFF2-40B4-BE49-F238E27FC236}">
                <a16:creationId xmlns:a16="http://schemas.microsoft.com/office/drawing/2014/main" id="{3D6653F4-5BD1-0C23-4C8F-742B68F61CD1}"/>
              </a:ext>
            </a:extLst>
          </p:cNvPr>
          <p:cNvCxnSpPr>
            <a:cxnSpLocks/>
            <a:stCxn id="38" idx="1"/>
            <a:endCxn id="49" idx="0"/>
          </p:cNvCxnSpPr>
          <p:nvPr/>
        </p:nvCxnSpPr>
        <p:spPr>
          <a:xfrm rot="10800000">
            <a:off x="3527174" y="4769684"/>
            <a:ext cx="2357456" cy="231014"/>
          </a:xfrm>
          <a:prstGeom prst="curvedConnector2">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FA152FCB-66A7-5F2F-5314-147B00D845F5}"/>
              </a:ext>
            </a:extLst>
          </p:cNvPr>
          <p:cNvCxnSpPr>
            <a:cxnSpLocks/>
            <a:stCxn id="38" idx="1"/>
            <a:endCxn id="41" idx="3"/>
          </p:cNvCxnSpPr>
          <p:nvPr/>
        </p:nvCxnSpPr>
        <p:spPr>
          <a:xfrm rot="10800000" flipV="1">
            <a:off x="5065926" y="5000698"/>
            <a:ext cx="818704" cy="308816"/>
          </a:xfrm>
          <a:prstGeom prst="curvedConnector2">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422D01A5-D504-0B35-FE75-D853E72DCF26}"/>
              </a:ext>
            </a:extLst>
          </p:cNvPr>
          <p:cNvCxnSpPr>
            <a:cxnSpLocks/>
            <a:stCxn id="38" idx="1"/>
            <a:endCxn id="57" idx="2"/>
          </p:cNvCxnSpPr>
          <p:nvPr/>
        </p:nvCxnSpPr>
        <p:spPr>
          <a:xfrm rot="10800000">
            <a:off x="4954772" y="4077810"/>
            <a:ext cx="929858" cy="922889"/>
          </a:xfrm>
          <a:prstGeom prst="curvedConnector3">
            <a:avLst>
              <a:gd name="adj1" fmla="val 50000"/>
            </a:avLst>
          </a:prstGeom>
          <a:ln w="3810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32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circle(in)">
                                      <p:cBhvr>
                                        <p:cTn id="30" dur="2000"/>
                                        <p:tgtEl>
                                          <p:spTgt spid="60"/>
                                        </p:tgtEl>
                                      </p:cBhvr>
                                    </p:animEffect>
                                  </p:childTnLst>
                                </p:cTn>
                              </p:par>
                              <p:par>
                                <p:cTn id="31" presetID="6" presetClass="entr" presetSubtype="16"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circle(in)">
                                      <p:cBhvr>
                                        <p:cTn id="33" dur="2000"/>
                                        <p:tgtEl>
                                          <p:spTgt spid="58"/>
                                        </p:tgtEl>
                                      </p:cBhvr>
                                    </p:animEffect>
                                  </p:childTnLst>
                                </p:cTn>
                              </p:par>
                              <p:par>
                                <p:cTn id="34" presetID="6" presetClass="entr" presetSubtype="16"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circle(in)">
                                      <p:cBhvr>
                                        <p:cTn id="36" dur="20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circle(in)">
                                      <p:cBhvr>
                                        <p:cTn id="41" dur="2000"/>
                                        <p:tgtEl>
                                          <p:spTgt spid="62"/>
                                        </p:tgtEl>
                                      </p:cBhvr>
                                    </p:animEffect>
                                  </p:childTnLst>
                                </p:cTn>
                              </p:par>
                              <p:par>
                                <p:cTn id="42" presetID="6" presetClass="entr" presetSubtype="16" fill="hold" grpId="1"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circle(in)">
                                      <p:cBhvr>
                                        <p:cTn id="4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D52E-7E77-2643-E700-2756DB5EAF29}"/>
              </a:ext>
            </a:extLst>
          </p:cNvPr>
          <p:cNvSpPr>
            <a:spLocks noGrp="1"/>
          </p:cNvSpPr>
          <p:nvPr>
            <p:ph type="title"/>
          </p:nvPr>
        </p:nvSpPr>
        <p:spPr/>
        <p:txBody>
          <a:bodyPr/>
          <a:lstStyle/>
          <a:p>
            <a:r>
              <a:rPr lang="en-US" dirty="0" err="1"/>
              <a:t>Kademlia</a:t>
            </a:r>
            <a:r>
              <a:rPr lang="en-US" dirty="0"/>
              <a:t> – queries</a:t>
            </a:r>
          </a:p>
        </p:txBody>
      </p:sp>
      <p:pic>
        <p:nvPicPr>
          <p:cNvPr id="3076" name="Picture 4" descr="Map PNG, World Map Clipart Free Download - Free Transparent PNG Logos">
            <a:extLst>
              <a:ext uri="{FF2B5EF4-FFF2-40B4-BE49-F238E27FC236}">
                <a16:creationId xmlns:a16="http://schemas.microsoft.com/office/drawing/2014/main" id="{C2608A2F-C46C-56B7-96ED-36D9E6B5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769" y="957262"/>
            <a:ext cx="9520462" cy="534335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77FB5C-28F6-694A-B602-43A5985E4FAB}"/>
              </a:ext>
            </a:extLst>
          </p:cNvPr>
          <p:cNvSpPr/>
          <p:nvPr/>
        </p:nvSpPr>
        <p:spPr>
          <a:xfrm>
            <a:off x="2571750" y="3128962"/>
            <a:ext cx="200025" cy="2000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0F7A46-9CA4-754D-B7DE-2140D2BF2CFD}"/>
              </a:ext>
            </a:extLst>
          </p:cNvPr>
          <p:cNvSpPr txBox="1"/>
          <p:nvPr/>
        </p:nvSpPr>
        <p:spPr>
          <a:xfrm>
            <a:off x="2198167" y="2732852"/>
            <a:ext cx="907171" cy="400110"/>
          </a:xfrm>
          <a:prstGeom prst="rect">
            <a:avLst/>
          </a:prstGeom>
          <a:noFill/>
        </p:spPr>
        <p:txBody>
          <a:bodyPr wrap="none" rtlCol="0">
            <a:spAutoFit/>
          </a:bodyPr>
          <a:lstStyle/>
          <a:p>
            <a:r>
              <a:rPr lang="en-US" sz="2000" b="1" dirty="0"/>
              <a:t>Source</a:t>
            </a:r>
          </a:p>
        </p:txBody>
      </p:sp>
      <p:sp>
        <p:nvSpPr>
          <p:cNvPr id="6" name="Oval 5">
            <a:extLst>
              <a:ext uri="{FF2B5EF4-FFF2-40B4-BE49-F238E27FC236}">
                <a16:creationId xmlns:a16="http://schemas.microsoft.com/office/drawing/2014/main" id="{80FDE95A-0830-4666-52B1-B4B2226A59FC}"/>
              </a:ext>
            </a:extLst>
          </p:cNvPr>
          <p:cNvSpPr/>
          <p:nvPr/>
        </p:nvSpPr>
        <p:spPr>
          <a:xfrm>
            <a:off x="3238500" y="3400255"/>
            <a:ext cx="200025" cy="2000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6DB24-8861-E900-3BE4-A4CA5936305E}"/>
              </a:ext>
            </a:extLst>
          </p:cNvPr>
          <p:cNvSpPr txBox="1"/>
          <p:nvPr/>
        </p:nvSpPr>
        <p:spPr>
          <a:xfrm>
            <a:off x="2646079" y="3600280"/>
            <a:ext cx="1415324" cy="400110"/>
          </a:xfrm>
          <a:prstGeom prst="rect">
            <a:avLst/>
          </a:prstGeom>
          <a:noFill/>
        </p:spPr>
        <p:txBody>
          <a:bodyPr wrap="none" rtlCol="0">
            <a:spAutoFit/>
          </a:bodyPr>
          <a:lstStyle/>
          <a:p>
            <a:r>
              <a:rPr lang="en-US" sz="2000" b="1" dirty="0"/>
              <a:t>Destination</a:t>
            </a:r>
          </a:p>
        </p:txBody>
      </p:sp>
      <p:sp>
        <p:nvSpPr>
          <p:cNvPr id="8" name="Oval 7">
            <a:extLst>
              <a:ext uri="{FF2B5EF4-FFF2-40B4-BE49-F238E27FC236}">
                <a16:creationId xmlns:a16="http://schemas.microsoft.com/office/drawing/2014/main" id="{70C341CD-D480-733B-DDC4-87586C10DFCB}"/>
              </a:ext>
            </a:extLst>
          </p:cNvPr>
          <p:cNvSpPr/>
          <p:nvPr/>
        </p:nvSpPr>
        <p:spPr>
          <a:xfrm>
            <a:off x="5362575" y="2716627"/>
            <a:ext cx="200025" cy="200025"/>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5978BF6-5887-DFC8-3EA4-9FCC226C3BE5}"/>
              </a:ext>
            </a:extLst>
          </p:cNvPr>
          <p:cNvSpPr/>
          <p:nvPr/>
        </p:nvSpPr>
        <p:spPr>
          <a:xfrm>
            <a:off x="9272588" y="3359651"/>
            <a:ext cx="200025" cy="200025"/>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F4E3B4-482A-CB6E-0D65-FD348F83708F}"/>
              </a:ext>
            </a:extLst>
          </p:cNvPr>
          <p:cNvSpPr/>
          <p:nvPr/>
        </p:nvSpPr>
        <p:spPr>
          <a:xfrm>
            <a:off x="9853613" y="5426576"/>
            <a:ext cx="200025" cy="200025"/>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C21C05C-F23F-8286-FBA3-4EB46E98B7CE}"/>
              </a:ext>
            </a:extLst>
          </p:cNvPr>
          <p:cNvCxnSpPr>
            <a:stCxn id="4" idx="6"/>
            <a:endCxn id="9" idx="2"/>
          </p:cNvCxnSpPr>
          <p:nvPr/>
        </p:nvCxnSpPr>
        <p:spPr>
          <a:xfrm>
            <a:off x="2771775" y="3228975"/>
            <a:ext cx="6500813" cy="230689"/>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BC8420-474B-CED0-2F47-4D9C694B431D}"/>
              </a:ext>
            </a:extLst>
          </p:cNvPr>
          <p:cNvCxnSpPr>
            <a:cxnSpLocks/>
            <a:stCxn id="9" idx="0"/>
          </p:cNvCxnSpPr>
          <p:nvPr/>
        </p:nvCxnSpPr>
        <p:spPr>
          <a:xfrm flipH="1" flipV="1">
            <a:off x="5562600" y="2816639"/>
            <a:ext cx="3810001" cy="5430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9A7908-4275-C7A2-2A4F-C70B11DF1AD6}"/>
              </a:ext>
            </a:extLst>
          </p:cNvPr>
          <p:cNvCxnSpPr>
            <a:cxnSpLocks/>
            <a:stCxn id="8" idx="4"/>
            <a:endCxn id="10" idx="1"/>
          </p:cNvCxnSpPr>
          <p:nvPr/>
        </p:nvCxnSpPr>
        <p:spPr>
          <a:xfrm>
            <a:off x="5462588" y="2916652"/>
            <a:ext cx="4420318" cy="2539217"/>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105025-0464-2903-9B65-68E08DA3CEB5}"/>
              </a:ext>
            </a:extLst>
          </p:cNvPr>
          <p:cNvCxnSpPr>
            <a:cxnSpLocks/>
          </p:cNvCxnSpPr>
          <p:nvPr/>
        </p:nvCxnSpPr>
        <p:spPr>
          <a:xfrm flipH="1" flipV="1">
            <a:off x="3438525" y="3508789"/>
            <a:ext cx="6415088" cy="204709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8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D52E-7E77-2643-E700-2756DB5EAF29}"/>
              </a:ext>
            </a:extLst>
          </p:cNvPr>
          <p:cNvSpPr>
            <a:spLocks noGrp="1"/>
          </p:cNvSpPr>
          <p:nvPr>
            <p:ph type="title"/>
          </p:nvPr>
        </p:nvSpPr>
        <p:spPr/>
        <p:txBody>
          <a:bodyPr/>
          <a:lstStyle/>
          <a:p>
            <a:r>
              <a:rPr lang="en-US" dirty="0" err="1"/>
              <a:t>Kademlia</a:t>
            </a:r>
            <a:r>
              <a:rPr lang="en-US" dirty="0"/>
              <a:t> – queries</a:t>
            </a:r>
          </a:p>
        </p:txBody>
      </p:sp>
      <p:pic>
        <p:nvPicPr>
          <p:cNvPr id="3076" name="Picture 4" descr="Map PNG, World Map Clipart Free Download - Free Transparent PNG Logos">
            <a:extLst>
              <a:ext uri="{FF2B5EF4-FFF2-40B4-BE49-F238E27FC236}">
                <a16:creationId xmlns:a16="http://schemas.microsoft.com/office/drawing/2014/main" id="{C2608A2F-C46C-56B7-96ED-36D9E6B56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769" y="957262"/>
            <a:ext cx="9520462" cy="534335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177FB5C-28F6-694A-B602-43A5985E4FAB}"/>
              </a:ext>
            </a:extLst>
          </p:cNvPr>
          <p:cNvSpPr/>
          <p:nvPr/>
        </p:nvSpPr>
        <p:spPr>
          <a:xfrm>
            <a:off x="2571750" y="3128962"/>
            <a:ext cx="200025" cy="2000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0F7A46-9CA4-754D-B7DE-2140D2BF2CFD}"/>
              </a:ext>
            </a:extLst>
          </p:cNvPr>
          <p:cNvSpPr txBox="1"/>
          <p:nvPr/>
        </p:nvSpPr>
        <p:spPr>
          <a:xfrm>
            <a:off x="2198167" y="2732852"/>
            <a:ext cx="907171" cy="400110"/>
          </a:xfrm>
          <a:prstGeom prst="rect">
            <a:avLst/>
          </a:prstGeom>
          <a:noFill/>
        </p:spPr>
        <p:txBody>
          <a:bodyPr wrap="none" rtlCol="0">
            <a:spAutoFit/>
          </a:bodyPr>
          <a:lstStyle/>
          <a:p>
            <a:r>
              <a:rPr lang="en-US" sz="2000" b="1" dirty="0"/>
              <a:t>Source</a:t>
            </a:r>
          </a:p>
        </p:txBody>
      </p:sp>
      <p:sp>
        <p:nvSpPr>
          <p:cNvPr id="6" name="Oval 5">
            <a:extLst>
              <a:ext uri="{FF2B5EF4-FFF2-40B4-BE49-F238E27FC236}">
                <a16:creationId xmlns:a16="http://schemas.microsoft.com/office/drawing/2014/main" id="{80FDE95A-0830-4666-52B1-B4B2226A59FC}"/>
              </a:ext>
            </a:extLst>
          </p:cNvPr>
          <p:cNvSpPr/>
          <p:nvPr/>
        </p:nvSpPr>
        <p:spPr>
          <a:xfrm>
            <a:off x="8953500" y="4352477"/>
            <a:ext cx="200025" cy="2000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6DB24-8861-E900-3BE4-A4CA5936305E}"/>
              </a:ext>
            </a:extLst>
          </p:cNvPr>
          <p:cNvSpPr txBox="1"/>
          <p:nvPr/>
        </p:nvSpPr>
        <p:spPr>
          <a:xfrm>
            <a:off x="8361079" y="4552502"/>
            <a:ext cx="1415324" cy="400110"/>
          </a:xfrm>
          <a:prstGeom prst="rect">
            <a:avLst/>
          </a:prstGeom>
          <a:noFill/>
        </p:spPr>
        <p:txBody>
          <a:bodyPr wrap="none" rtlCol="0">
            <a:spAutoFit/>
          </a:bodyPr>
          <a:lstStyle/>
          <a:p>
            <a:r>
              <a:rPr lang="en-US" sz="2000" b="1" dirty="0"/>
              <a:t>Destination</a:t>
            </a:r>
          </a:p>
        </p:txBody>
      </p:sp>
      <p:sp>
        <p:nvSpPr>
          <p:cNvPr id="8" name="Oval 7">
            <a:extLst>
              <a:ext uri="{FF2B5EF4-FFF2-40B4-BE49-F238E27FC236}">
                <a16:creationId xmlns:a16="http://schemas.microsoft.com/office/drawing/2014/main" id="{70C341CD-D480-733B-DDC4-87586C10DFCB}"/>
              </a:ext>
            </a:extLst>
          </p:cNvPr>
          <p:cNvSpPr/>
          <p:nvPr/>
        </p:nvSpPr>
        <p:spPr>
          <a:xfrm>
            <a:off x="5362575" y="2716627"/>
            <a:ext cx="200025" cy="200025"/>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CBC8420-474B-CED0-2F47-4D9C694B431D}"/>
              </a:ext>
            </a:extLst>
          </p:cNvPr>
          <p:cNvCxnSpPr>
            <a:cxnSpLocks/>
            <a:stCxn id="4" idx="6"/>
            <a:endCxn id="8" idx="2"/>
          </p:cNvCxnSpPr>
          <p:nvPr/>
        </p:nvCxnSpPr>
        <p:spPr>
          <a:xfrm flipV="1">
            <a:off x="2771775" y="2816640"/>
            <a:ext cx="2590800" cy="41233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62BBC1-F29F-D1B4-DF5B-28A24C670941}"/>
              </a:ext>
            </a:extLst>
          </p:cNvPr>
          <p:cNvCxnSpPr>
            <a:cxnSpLocks/>
            <a:stCxn id="8" idx="6"/>
            <a:endCxn id="6" idx="1"/>
          </p:cNvCxnSpPr>
          <p:nvPr/>
        </p:nvCxnSpPr>
        <p:spPr>
          <a:xfrm>
            <a:off x="5562600" y="2816640"/>
            <a:ext cx="3420193" cy="156513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Oval Callout 17">
            <a:extLst>
              <a:ext uri="{FF2B5EF4-FFF2-40B4-BE49-F238E27FC236}">
                <a16:creationId xmlns:a16="http://schemas.microsoft.com/office/drawing/2014/main" id="{F7867CC7-C6D0-6E9E-4167-43573825029B}"/>
              </a:ext>
            </a:extLst>
          </p:cNvPr>
          <p:cNvSpPr/>
          <p:nvPr/>
        </p:nvSpPr>
        <p:spPr>
          <a:xfrm>
            <a:off x="5660233" y="1513238"/>
            <a:ext cx="2170952" cy="1216439"/>
          </a:xfrm>
          <a:prstGeom prst="wedgeEllipseCallout">
            <a:avLst>
              <a:gd name="adj1" fmla="val -50833"/>
              <a:gd name="adj2" fmla="val 45700"/>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The London node is very slow!</a:t>
            </a:r>
          </a:p>
        </p:txBody>
      </p:sp>
    </p:spTree>
    <p:extLst>
      <p:ext uri="{BB962C8B-B14F-4D97-AF65-F5344CB8AC3E}">
        <p14:creationId xmlns:p14="http://schemas.microsoft.com/office/powerpoint/2010/main" val="178462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18062</TotalTime>
  <Words>5183</Words>
  <Application>Microsoft Macintosh PowerPoint</Application>
  <PresentationFormat>Widescreen</PresentationFormat>
  <Paragraphs>311</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Lucida Grande</vt:lpstr>
      <vt:lpstr>Verdana</vt:lpstr>
      <vt:lpstr>Office Theme</vt:lpstr>
      <vt:lpstr>Kadabra: Adapting Kademlia for the Decentralized Web</vt:lpstr>
      <vt:lpstr>Decentralized web - boom</vt:lpstr>
      <vt:lpstr>Data storage and retrieval (centralized)</vt:lpstr>
      <vt:lpstr>Data storage and retrieval (decentralized)</vt:lpstr>
      <vt:lpstr>Key challenge: locate and retrieve data</vt:lpstr>
      <vt:lpstr>P2P storage and distributed hash table (DHT)</vt:lpstr>
      <vt:lpstr>Kademlia – problem</vt:lpstr>
      <vt:lpstr>Kademlia – queries</vt:lpstr>
      <vt:lpstr>Kademlia – queries</vt:lpstr>
      <vt:lpstr>Kadabra – goal</vt:lpstr>
      <vt:lpstr>Kadabra – summary</vt:lpstr>
      <vt:lpstr>Speed up DHT (prior works)</vt:lpstr>
      <vt:lpstr>Kademlia DHT</vt:lpstr>
      <vt:lpstr>Kademlia DHT</vt:lpstr>
      <vt:lpstr>Kadabra – multi-armed bandit</vt:lpstr>
      <vt:lpstr>Kadabra – subspaces</vt:lpstr>
      <vt:lpstr>Kadabra – algorithm</vt:lpstr>
      <vt:lpstr>Kadabra – learning</vt:lpstr>
      <vt:lpstr>Kadabra – security</vt:lpstr>
      <vt:lpstr>Kadabra – evaluation</vt:lpstr>
      <vt:lpstr>Kadabra – model</vt:lpstr>
      <vt:lpstr>Kadabra – evaluation: square</vt:lpstr>
      <vt:lpstr>Kadabra – evaluation: real world</vt:lpstr>
      <vt:lpstr>Kadabra – evaluation: close-up</vt:lpstr>
      <vt:lpstr>Kadabra – evaluation</vt:lpstr>
      <vt:lpstr>Future work</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Kadabra: Adapting Kademlia for the Decentralized Web</dc:title>
  <dc:creator>Zhang, Yunqi</dc:creator>
  <cp:lastModifiedBy>Ashley Stanhope</cp:lastModifiedBy>
  <cp:revision>203</cp:revision>
  <dcterms:created xsi:type="dcterms:W3CDTF">2023-04-11T17:51:18Z</dcterms:created>
  <dcterms:modified xsi:type="dcterms:W3CDTF">2024-08-07T18:42:24Z</dcterms:modified>
</cp:coreProperties>
</file>